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6" name="Shape 106"/>
          <p:cNvSpPr/>
          <p:nvPr>
            <p:ph type="sldImg"/>
          </p:nvPr>
        </p:nvSpPr>
        <p:spPr>
          <a:xfrm>
            <a:off x="1143000" y="685800"/>
            <a:ext cx="4572000" cy="3429000"/>
          </a:xfrm>
          <a:prstGeom prst="rect">
            <a:avLst/>
          </a:prstGeom>
        </p:spPr>
        <p:txBody>
          <a:bodyPr/>
          <a:lstStyle/>
          <a:p>
            <a:pPr/>
          </a:p>
        </p:txBody>
      </p:sp>
      <p:sp>
        <p:nvSpPr>
          <p:cNvPr id="107" name="Shape 10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ur Titel">
    <p:bg>
      <p:bgPr>
        <a:solidFill>
          <a:srgbClr val="F0EEF0"/>
        </a:solidFill>
      </p:bgPr>
    </p:bg>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p>
            <a:pPr/>
            <a:r>
              <a:t>Title Text</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er">
    <p:bg>
      <p:bgPr>
        <a:solidFill>
          <a:srgbClr val="F0EEF0"/>
        </a:solidFill>
      </p:bgPr>
    </p:bg>
    <p:spTree>
      <p:nvGrpSpPr>
        <p:cNvPr id="1" name=""/>
        <p:cNvGrpSpPr/>
        <p:nvPr/>
      </p:nvGrpSpPr>
      <p:grpSpPr>
        <a:xfrm>
          <a:off x="0" y="0"/>
          <a:ext cx="0" cy="0"/>
          <a:chOff x="0" y="0"/>
          <a:chExt cx="0" cy="0"/>
        </a:xfrm>
      </p:grpSpPr>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2.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2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2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19.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19.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3.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4.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5.tif"/><Relationship Id="rId6" Type="http://schemas.openxmlformats.org/officeDocument/2006/relationships/hyperlink" Target="https://www.researchgate.net/profile/Qi-Li-181"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0EEF0"/>
        </a:solidFill>
      </p:bgPr>
    </p:bg>
    <p:spTree>
      <p:nvGrpSpPr>
        <p:cNvPr id="1" name=""/>
        <p:cNvGrpSpPr/>
        <p:nvPr/>
      </p:nvGrpSpPr>
      <p:grpSpPr>
        <a:xfrm>
          <a:off x="0" y="0"/>
          <a:ext cx="0" cy="0"/>
          <a:chOff x="0" y="0"/>
          <a:chExt cx="0" cy="0"/>
        </a:xfrm>
      </p:grpSpPr>
      <p:pic>
        <p:nvPicPr>
          <p:cNvPr id="109" name="Image" descr="Image"/>
          <p:cNvPicPr>
            <a:picLocks noChangeAspect="1"/>
          </p:cNvPicPr>
          <p:nvPr/>
        </p:nvPicPr>
        <p:blipFill>
          <a:blip r:embed="rId2">
            <a:alphaModFix amt="36336"/>
            <a:extLst/>
          </a:blip>
          <a:stretch>
            <a:fillRect/>
          </a:stretch>
        </p:blipFill>
        <p:spPr>
          <a:xfrm>
            <a:off x="0" y="0"/>
            <a:ext cx="12192000" cy="8708572"/>
          </a:xfrm>
          <a:prstGeom prst="rect">
            <a:avLst/>
          </a:prstGeom>
          <a:ln w="12700">
            <a:miter lim="400000"/>
          </a:ln>
        </p:spPr>
      </p:pic>
      <p:sp>
        <p:nvSpPr>
          <p:cNvPr id="110" name="TextBox 3"/>
          <p:cNvSpPr txBox="1"/>
          <p:nvPr/>
        </p:nvSpPr>
        <p:spPr>
          <a:xfrm>
            <a:off x="2670750" y="579569"/>
            <a:ext cx="5859214" cy="1422732"/>
          </a:xfrm>
          <a:prstGeom prst="rect">
            <a:avLst/>
          </a:prstGeom>
          <a:ln w="12700">
            <a:miter lim="400000"/>
          </a:ln>
          <a:effectLst>
            <a:outerShdw sx="100000" sy="100000" kx="0" ky="0" algn="b" rotWithShape="0" blurRad="241300" dist="102382" dir="2700000">
              <a:schemeClr val="accent2">
                <a:alpha val="50000"/>
              </a:schemeClr>
            </a:outerShdw>
            <a:reflection blurRad="0" stA="100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45718" tIns="45718" rIns="45718" bIns="45718">
            <a:spAutoFit/>
          </a:bodyPr>
          <a:lstStyle>
            <a:lvl1pPr>
              <a:defRPr sz="10500">
                <a:solidFill>
                  <a:schemeClr val="accent2"/>
                </a:solidFill>
                <a:latin typeface="+mn-lt"/>
                <a:ea typeface="+mn-ea"/>
                <a:cs typeface="+mn-cs"/>
                <a:sym typeface="Calibri"/>
              </a:defRPr>
            </a:lvl1pPr>
          </a:lstStyle>
          <a:p>
            <a:pPr/>
            <a:r>
              <a:t>WELCOME</a:t>
            </a:r>
          </a:p>
        </p:txBody>
      </p:sp>
      <p:grpSp>
        <p:nvGrpSpPr>
          <p:cNvPr id="117" name="Group 4"/>
          <p:cNvGrpSpPr/>
          <p:nvPr/>
        </p:nvGrpSpPr>
        <p:grpSpPr>
          <a:xfrm>
            <a:off x="3831050" y="4291220"/>
            <a:ext cx="4140558" cy="451828"/>
            <a:chOff x="-1" y="-1"/>
            <a:chExt cx="4140556" cy="451827"/>
          </a:xfrm>
        </p:grpSpPr>
        <p:sp>
          <p:nvSpPr>
            <p:cNvPr id="111" name="Oval 5"/>
            <p:cNvSpPr/>
            <p:nvPr/>
          </p:nvSpPr>
          <p:spPr>
            <a:xfrm>
              <a:off x="-2" y="-2"/>
              <a:ext cx="451827" cy="451829"/>
            </a:xfrm>
            <a:prstGeom prst="ellipse">
              <a:avLst/>
            </a:prstGeom>
            <a:solidFill>
              <a:srgbClr val="FF5969"/>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sp>
          <p:nvSpPr>
            <p:cNvPr id="112" name="Oval 6"/>
            <p:cNvSpPr/>
            <p:nvPr/>
          </p:nvSpPr>
          <p:spPr>
            <a:xfrm>
              <a:off x="737979" y="-2"/>
              <a:ext cx="451827" cy="451829"/>
            </a:xfrm>
            <a:prstGeom prst="ellipse">
              <a:avLst/>
            </a:prstGeom>
            <a:solidFill>
              <a:srgbClr val="52CBBE"/>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sp>
          <p:nvSpPr>
            <p:cNvPr id="113" name="Oval 7"/>
            <p:cNvSpPr/>
            <p:nvPr/>
          </p:nvSpPr>
          <p:spPr>
            <a:xfrm>
              <a:off x="1475095" y="-2"/>
              <a:ext cx="451827" cy="451829"/>
            </a:xfrm>
            <a:prstGeom prst="ellipse">
              <a:avLst/>
            </a:prstGeom>
            <a:solidFill>
              <a:srgbClr val="FEC630"/>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sp>
          <p:nvSpPr>
            <p:cNvPr id="114" name="Oval 8"/>
            <p:cNvSpPr/>
            <p:nvPr/>
          </p:nvSpPr>
          <p:spPr>
            <a:xfrm>
              <a:off x="2212213" y="-2"/>
              <a:ext cx="451827" cy="451829"/>
            </a:xfrm>
            <a:prstGeom prst="ellipse">
              <a:avLst/>
            </a:prstGeom>
            <a:solidFill>
              <a:srgbClr val="5D7373"/>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sp>
          <p:nvSpPr>
            <p:cNvPr id="115" name="Oval 9"/>
            <p:cNvSpPr/>
            <p:nvPr/>
          </p:nvSpPr>
          <p:spPr>
            <a:xfrm>
              <a:off x="2950470" y="-2"/>
              <a:ext cx="451827" cy="451829"/>
            </a:xfrm>
            <a:prstGeom prst="ellipse">
              <a:avLst/>
            </a:prstGeom>
            <a:solidFill>
              <a:srgbClr val="92D050"/>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sp>
          <p:nvSpPr>
            <p:cNvPr id="116" name="Oval 10"/>
            <p:cNvSpPr/>
            <p:nvPr/>
          </p:nvSpPr>
          <p:spPr>
            <a:xfrm>
              <a:off x="3688729" y="-2"/>
              <a:ext cx="451827" cy="451829"/>
            </a:xfrm>
            <a:prstGeom prst="ellipse">
              <a:avLst/>
            </a:prstGeom>
            <a:solidFill>
              <a:srgbClr val="00A0A8"/>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grpSp>
      <p:sp>
        <p:nvSpPr>
          <p:cNvPr id="118" name="TextBox 11"/>
          <p:cNvSpPr txBox="1"/>
          <p:nvPr/>
        </p:nvSpPr>
        <p:spPr>
          <a:xfrm>
            <a:off x="709715" y="2851616"/>
            <a:ext cx="5733887" cy="728795"/>
          </a:xfrm>
          <a:prstGeom prst="rect">
            <a:avLst/>
          </a:prstGeom>
          <a:solidFill>
            <a:schemeClr val="accent2"/>
          </a:solidFill>
          <a:ln w="12700">
            <a:solidFill>
              <a:srgbClr val="AD5B24"/>
            </a:solidFill>
            <a:miter/>
          </a:ln>
          <a:effectLst>
            <a:outerShdw sx="100000" sy="100000" kx="0" ky="0" algn="b" rotWithShape="0" blurRad="165100" dist="98363" dir="2700000">
              <a:srgbClr val="000000">
                <a:alpha val="50000"/>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defRPr sz="4900">
                <a:solidFill>
                  <a:srgbClr val="FFFFFF"/>
                </a:solidFill>
                <a:latin typeface="+mn-lt"/>
                <a:ea typeface="+mn-ea"/>
                <a:cs typeface="+mn-cs"/>
                <a:sym typeface="Calibri"/>
              </a:defRPr>
            </a:lvl1pPr>
          </a:lstStyle>
          <a:p>
            <a:pPr/>
            <a:r>
              <a:t>Saline Water Intrusion</a:t>
            </a:r>
          </a:p>
        </p:txBody>
      </p:sp>
      <p:sp>
        <p:nvSpPr>
          <p:cNvPr id="119" name="TextBox 11"/>
          <p:cNvSpPr txBox="1"/>
          <p:nvPr/>
        </p:nvSpPr>
        <p:spPr>
          <a:xfrm>
            <a:off x="2006619" y="1821289"/>
            <a:ext cx="7187474" cy="662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4100">
                <a:latin typeface="Tw Cen MT"/>
                <a:ea typeface="Tw Cen MT"/>
                <a:cs typeface="Tw Cen MT"/>
                <a:sym typeface="Tw Cen MT"/>
              </a:defRPr>
            </a:lvl1pPr>
          </a:lstStyle>
          <a:p>
            <a:pPr/>
            <a:r>
              <a:t>To</a:t>
            </a:r>
          </a:p>
        </p:txBody>
      </p:sp>
      <p:sp>
        <p:nvSpPr>
          <p:cNvPr id="120" name="TextBox 11"/>
          <p:cNvSpPr txBox="1"/>
          <p:nvPr/>
        </p:nvSpPr>
        <p:spPr>
          <a:xfrm>
            <a:off x="6624466" y="2871038"/>
            <a:ext cx="4615567" cy="689951"/>
          </a:xfrm>
          <a:prstGeom prst="rect">
            <a:avLst/>
          </a:prstGeom>
          <a:gradFill>
            <a:gsLst>
              <a:gs pos="0">
                <a:srgbClr val="70A6DB"/>
              </a:gs>
              <a:gs pos="50000">
                <a:srgbClr val="559BDB"/>
              </a:gs>
              <a:gs pos="100000">
                <a:srgbClr val="448AC9"/>
              </a:gs>
            </a:gsLst>
            <a:lin ang="5400000"/>
          </a:gradFill>
          <a:ln w="6350">
            <a:solidFill>
              <a:schemeClr val="accent5"/>
            </a:solidFill>
            <a:miter/>
          </a:ln>
          <a:effectLst>
            <a:outerShdw sx="100000" sy="100000" kx="0" ky="0" algn="b" rotWithShape="0" blurRad="215900" dist="63500" dir="2700000">
              <a:srgbClr val="000000">
                <a:alpha val="50000"/>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ctr">
              <a:defRPr sz="4700">
                <a:solidFill>
                  <a:srgbClr val="FFFFFF"/>
                </a:solidFill>
                <a:latin typeface="+mn-lt"/>
                <a:ea typeface="+mn-ea"/>
                <a:cs typeface="+mn-cs"/>
                <a:sym typeface="Calibri"/>
              </a:defRPr>
            </a:lvl1pPr>
          </a:lstStyle>
          <a:p>
            <a:pPr/>
            <a:r>
              <a:t>in Coastal Aquifer</a:t>
            </a:r>
          </a:p>
        </p:txBody>
      </p:sp>
      <p:pic>
        <p:nvPicPr>
          <p:cNvPr id="121" name="Image" descr="Image"/>
          <p:cNvPicPr>
            <a:picLocks noChangeAspect="1"/>
          </p:cNvPicPr>
          <p:nvPr/>
        </p:nvPicPr>
        <p:blipFill>
          <a:blip r:embed="rId3">
            <a:extLst/>
          </a:blip>
          <a:stretch>
            <a:fillRect/>
          </a:stretch>
        </p:blipFill>
        <p:spPr>
          <a:xfrm>
            <a:off x="10816108" y="30671"/>
            <a:ext cx="1289646" cy="1289646"/>
          </a:xfrm>
          <a:prstGeom prst="rect">
            <a:avLst/>
          </a:prstGeom>
          <a:ln w="12700">
            <a:miter lim="400000"/>
          </a:ln>
        </p:spPr>
      </p:pic>
      <p:sp>
        <p:nvSpPr>
          <p:cNvPr id="122" name="TextBox 11"/>
          <p:cNvSpPr txBox="1"/>
          <p:nvPr/>
        </p:nvSpPr>
        <p:spPr>
          <a:xfrm>
            <a:off x="3593546" y="5004637"/>
            <a:ext cx="4615567" cy="662939"/>
          </a:xfrm>
          <a:prstGeom prst="rect">
            <a:avLst/>
          </a:prstGeom>
          <a:gradFill>
            <a:gsLst>
              <a:gs pos="0">
                <a:srgbClr val="6DBC38"/>
              </a:gs>
              <a:gs pos="100000">
                <a:srgbClr val="BAFD9D"/>
              </a:gs>
            </a:gsLst>
            <a:lin ang="16200000"/>
          </a:gradFill>
          <a:ln w="12700">
            <a:solidFill>
              <a:schemeClr val="accent1"/>
            </a:solidFill>
            <a:miter/>
          </a:ln>
          <a:extLst>
            <a:ext uri="{C572A759-6A51-4108-AA02-DFA0A04FC94B}">
              <ma14:wrappingTextBoxFlag xmlns:ma14="http://schemas.microsoft.com/office/mac/drawingml/2011/main" val="1"/>
            </a:ext>
          </a:extLst>
        </p:spPr>
        <p:txBody>
          <a:bodyPr lIns="45718" tIns="45718" rIns="45718" bIns="45718">
            <a:spAutoFit/>
          </a:bodyPr>
          <a:lstStyle>
            <a:lvl1pPr>
              <a:defRPr>
                <a:solidFill>
                  <a:srgbClr val="FFFFFF"/>
                </a:solidFill>
              </a:defRPr>
            </a:lvl1pPr>
          </a:lstStyle>
          <a:p>
            <a:pPr/>
            <a:r>
              <a:t>Dr, Raman Kumar Biswas, Associate Professor, Dept of DRE, PSTU.</a:t>
            </a:r>
          </a:p>
        </p:txBody>
      </p:sp>
      <p:sp>
        <p:nvSpPr>
          <p:cNvPr id="123" name="Department of Disaster Resilience and Engineering"/>
          <p:cNvSpPr txBox="1"/>
          <p:nvPr/>
        </p:nvSpPr>
        <p:spPr>
          <a:xfrm>
            <a:off x="1349924" y="5775114"/>
            <a:ext cx="9492152" cy="574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FFFFFF"/>
                </a:solidFill>
              </a:defRPr>
            </a:lvl1pPr>
          </a:lstStyle>
          <a:p>
            <a:pPr/>
            <a:r>
              <a:t>Department of Disaster Resilience and Engineering</a:t>
            </a:r>
          </a:p>
        </p:txBody>
      </p:sp>
      <p:sp>
        <p:nvSpPr>
          <p:cNvPr id="124" name="Slide Number"/>
          <p:cNvSpPr txBox="1"/>
          <p:nvPr>
            <p:ph type="sldNum" sz="quarter" idx="4294967295"/>
          </p:nvPr>
        </p:nvSpPr>
        <p:spPr>
          <a:xfrm>
            <a:off x="11172420" y="6414761"/>
            <a:ext cx="181381"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atOff val="-3547"/>
            <a:lumOff val="-10352"/>
          </a:schemeClr>
        </a:solidFill>
      </p:bgPr>
    </p:bg>
    <p:spTree>
      <p:nvGrpSpPr>
        <p:cNvPr id="1" name=""/>
        <p:cNvGrpSpPr/>
        <p:nvPr/>
      </p:nvGrpSpPr>
      <p:grpSpPr>
        <a:xfrm>
          <a:off x="0" y="0"/>
          <a:ext cx="0" cy="0"/>
          <a:chOff x="0" y="0"/>
          <a:chExt cx="0" cy="0"/>
        </a:xfrm>
      </p:grpSpPr>
      <p:grpSp>
        <p:nvGrpSpPr>
          <p:cNvPr id="289" name="Commission Incentives and Bonuses"/>
          <p:cNvGrpSpPr/>
          <p:nvPr/>
        </p:nvGrpSpPr>
        <p:grpSpPr>
          <a:xfrm>
            <a:off x="484159" y="117237"/>
            <a:ext cx="3613813" cy="819523"/>
            <a:chOff x="0" y="0"/>
            <a:chExt cx="3613812" cy="819521"/>
          </a:xfrm>
        </p:grpSpPr>
        <p:sp>
          <p:nvSpPr>
            <p:cNvPr id="284" name="Commission Incentives and Bonuses"/>
            <p:cNvSpPr txBox="1"/>
            <p:nvPr/>
          </p:nvSpPr>
          <p:spPr>
            <a:xfrm>
              <a:off x="17364" y="38099"/>
              <a:ext cx="3579085" cy="781422"/>
            </a:xfrm>
            <a:prstGeom prst="rect">
              <a:avLst/>
            </a:prstGeom>
            <a:solidFill>
              <a:schemeClr val="accent2">
                <a:satOff val="-18194"/>
                <a:lumOff val="-11215"/>
              </a:schemeClr>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p>
              <a:pPr defTabSz="457200">
                <a:spcBef>
                  <a:spcPts val="1200"/>
                </a:spcBef>
                <a:defRPr b="1" sz="3200">
                  <a:solidFill>
                    <a:srgbClr val="FFFFFF"/>
                  </a:solidFill>
                  <a:latin typeface="Times Roman"/>
                  <a:ea typeface="Times Roman"/>
                  <a:cs typeface="Times Roman"/>
                  <a:sym typeface="Times Roman"/>
                </a:defRPr>
              </a:pPr>
            </a:p>
          </p:txBody>
        </p:sp>
        <p:grpSp>
          <p:nvGrpSpPr>
            <p:cNvPr id="287" name="Group"/>
            <p:cNvGrpSpPr/>
            <p:nvPr/>
          </p:nvGrpSpPr>
          <p:grpSpPr>
            <a:xfrm>
              <a:off x="17364" y="38099"/>
              <a:ext cx="3434125" cy="588384"/>
              <a:chOff x="0" y="0"/>
              <a:chExt cx="3434123" cy="588383"/>
            </a:xfrm>
          </p:grpSpPr>
          <p:sp>
            <p:nvSpPr>
              <p:cNvPr id="285" name="How you earn"/>
              <p:cNvSpPr txBox="1"/>
              <p:nvPr/>
            </p:nvSpPr>
            <p:spPr>
              <a:xfrm>
                <a:off x="33733" y="6689"/>
                <a:ext cx="3400391" cy="449469"/>
              </a:xfrm>
              <a:prstGeom prst="rect">
                <a:avLst/>
              </a:prstGeom>
              <a:solidFill>
                <a:schemeClr val="accent2"/>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defRPr sz="3000">
                    <a:solidFill>
                      <a:srgbClr val="FFFFFF"/>
                    </a:solidFill>
                    <a:latin typeface="+mn-lt"/>
                    <a:ea typeface="+mn-ea"/>
                    <a:cs typeface="+mn-cs"/>
                    <a:sym typeface="Calibri"/>
                  </a:defRPr>
                </a:lvl1pPr>
              </a:lstStyle>
              <a:p>
                <a:pPr/>
                <a:r>
                  <a:t>Mitigation Measures</a:t>
                </a:r>
              </a:p>
            </p:txBody>
          </p:sp>
          <p:pic>
            <p:nvPicPr>
              <p:cNvPr id="286" name="How you earn How you earn" descr="How you earn How you earn"/>
              <p:cNvPicPr>
                <a:picLocks noChangeAspect="1"/>
              </p:cNvPicPr>
              <p:nvPr/>
            </p:nvPicPr>
            <p:blipFill>
              <a:blip r:embed="rId2">
                <a:extLst/>
              </a:blip>
              <a:stretch>
                <a:fillRect/>
              </a:stretch>
            </p:blipFill>
            <p:spPr>
              <a:xfrm>
                <a:off x="0" y="0"/>
                <a:ext cx="1749196" cy="588384"/>
              </a:xfrm>
              <a:prstGeom prst="rect">
                <a:avLst/>
              </a:prstGeom>
              <a:ln w="12700" cap="flat">
                <a:noFill/>
                <a:miter lim="400000"/>
              </a:ln>
              <a:effectLst/>
            </p:spPr>
          </p:pic>
        </p:grpSp>
        <p:pic>
          <p:nvPicPr>
            <p:cNvPr id="288" name="Commission Incentives and Bonuses Commission Incentives and Bonuses" descr="Commission Incentives and Bonuses Commission Incentives and Bonuses"/>
            <p:cNvPicPr>
              <a:picLocks noChangeAspect="0"/>
            </p:cNvPicPr>
            <p:nvPr/>
          </p:nvPicPr>
          <p:blipFill>
            <a:blip r:embed="rId3">
              <a:extLst/>
            </a:blip>
            <a:stretch>
              <a:fillRect/>
            </a:stretch>
          </p:blipFill>
          <p:spPr>
            <a:xfrm>
              <a:off x="0" y="-1"/>
              <a:ext cx="3613813" cy="726443"/>
            </a:xfrm>
            <a:prstGeom prst="rect">
              <a:avLst/>
            </a:prstGeom>
            <a:ln w="12700" cap="flat">
              <a:noFill/>
              <a:miter lim="400000"/>
            </a:ln>
            <a:effectLst/>
          </p:spPr>
        </p:pic>
      </p:grpSp>
      <p:grpSp>
        <p:nvGrpSpPr>
          <p:cNvPr id="293" name="Group"/>
          <p:cNvGrpSpPr/>
          <p:nvPr/>
        </p:nvGrpSpPr>
        <p:grpSpPr>
          <a:xfrm>
            <a:off x="491560" y="1343179"/>
            <a:ext cx="4052153" cy="659703"/>
            <a:chOff x="0" y="0"/>
            <a:chExt cx="4052151" cy="659702"/>
          </a:xfrm>
        </p:grpSpPr>
        <p:sp>
          <p:nvSpPr>
            <p:cNvPr id="290" name="-Gather 10 Customers"/>
            <p:cNvSpPr txBox="1"/>
            <p:nvPr/>
          </p:nvSpPr>
          <p:spPr>
            <a:xfrm>
              <a:off x="980413" y="125205"/>
              <a:ext cx="2938422" cy="332739"/>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defTabSz="457200">
                <a:spcBef>
                  <a:spcPts val="1200"/>
                </a:spcBef>
                <a:defRPr sz="1600">
                  <a:latin typeface="Times Roman"/>
                  <a:ea typeface="Times Roman"/>
                  <a:cs typeface="Times Roman"/>
                  <a:sym typeface="Times Roman"/>
                </a:defRPr>
              </a:lvl1pPr>
            </a:lstStyle>
            <a:p>
              <a:pPr/>
              <a:r>
                <a:t>Increasing Groundwater Recharge </a:t>
              </a:r>
            </a:p>
          </p:txBody>
        </p:sp>
        <p:pic>
          <p:nvPicPr>
            <p:cNvPr id="291" name="-Gather 10 Customers -Gather 10 Customers" descr="-Gather 10 Customers -Gather 10 Customers"/>
            <p:cNvPicPr>
              <a:picLocks noChangeAspect="1"/>
            </p:cNvPicPr>
            <p:nvPr/>
          </p:nvPicPr>
          <p:blipFill>
            <a:blip r:embed="rId4">
              <a:extLst/>
            </a:blip>
            <a:stretch>
              <a:fillRect/>
            </a:stretch>
          </p:blipFill>
          <p:spPr>
            <a:xfrm>
              <a:off x="942313" y="0"/>
              <a:ext cx="3109839" cy="659703"/>
            </a:xfrm>
            <a:prstGeom prst="rect">
              <a:avLst/>
            </a:prstGeom>
            <a:ln w="12700" cap="flat">
              <a:noFill/>
              <a:miter lim="400000"/>
            </a:ln>
            <a:effectLst/>
          </p:spPr>
        </p:pic>
        <p:sp>
          <p:nvSpPr>
            <p:cNvPr id="292" name="Arrow"/>
            <p:cNvSpPr/>
            <p:nvPr/>
          </p:nvSpPr>
          <p:spPr>
            <a:xfrm>
              <a:off x="0" y="239324"/>
              <a:ext cx="789690" cy="181055"/>
            </a:xfrm>
            <a:prstGeom prst="rightArrow">
              <a:avLst>
                <a:gd name="adj1" fmla="val 32000"/>
                <a:gd name="adj2" fmla="val 331782"/>
              </a:avLst>
            </a:prstGeom>
            <a:solidFill>
              <a:srgbClr val="FFFFFF"/>
            </a:solidFill>
            <a:ln w="12700" cap="flat">
              <a:solidFill>
                <a:schemeClr val="accent1"/>
              </a:solidFill>
              <a:prstDash val="solid"/>
              <a:miter lim="800000"/>
            </a:ln>
            <a:effectLst/>
          </p:spPr>
          <p:txBody>
            <a:bodyPr wrap="square" lIns="45718" tIns="45718" rIns="45718" bIns="45718" numCol="1" anchor="ctr">
              <a:noAutofit/>
            </a:bodyPr>
            <a:lstStyle/>
            <a:p>
              <a:pPr>
                <a:defRPr>
                  <a:latin typeface="+mn-lt"/>
                  <a:ea typeface="+mn-ea"/>
                  <a:cs typeface="+mn-cs"/>
                  <a:sym typeface="Calibri"/>
                </a:defRPr>
              </a:pPr>
            </a:p>
          </p:txBody>
        </p:sp>
      </p:grpSp>
      <p:pic>
        <p:nvPicPr>
          <p:cNvPr id="294" name="Screenshot 2021-09-21 at 8.17.09 PM.png" descr="Screenshot 2021-09-21 at 8.17.09 PM.png"/>
          <p:cNvPicPr>
            <a:picLocks noChangeAspect="1"/>
          </p:cNvPicPr>
          <p:nvPr/>
        </p:nvPicPr>
        <p:blipFill>
          <a:blip r:embed="rId5">
            <a:extLst/>
          </a:blip>
          <a:stretch>
            <a:fillRect/>
          </a:stretch>
        </p:blipFill>
        <p:spPr>
          <a:xfrm>
            <a:off x="-1" y="2637662"/>
            <a:ext cx="12192001" cy="4194496"/>
          </a:xfrm>
          <a:prstGeom prst="rect">
            <a:avLst/>
          </a:prstGeom>
          <a:ln w="12700">
            <a:miter lim="400000"/>
          </a:ln>
        </p:spPr>
      </p:pic>
      <p:sp>
        <p:nvSpPr>
          <p:cNvPr id="295" name="Fig. Copyright at Manivannan Vengadesan Department of Geology, Anna University."/>
          <p:cNvSpPr txBox="1"/>
          <p:nvPr/>
        </p:nvSpPr>
        <p:spPr>
          <a:xfrm>
            <a:off x="9921720" y="67159"/>
            <a:ext cx="2188901" cy="599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066">
                <a:latin typeface="Times Roman"/>
                <a:ea typeface="Times Roman"/>
                <a:cs typeface="Times Roman"/>
                <a:sym typeface="Times Roman"/>
              </a:defRPr>
            </a:pPr>
            <a:r>
              <a:t>Fig. Copyright at Manivannan Vengadesan</a:t>
            </a:r>
            <a:r>
              <a:rPr sz="1200"/>
              <a:t> </a:t>
            </a:r>
            <a:r>
              <a:t>Department of Geology, Anna University.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94"/>
                                        </p:tgtEl>
                                        <p:attrNameLst>
                                          <p:attrName>style.visibility</p:attrName>
                                        </p:attrNameLst>
                                      </p:cBhvr>
                                      <p:to>
                                        <p:strVal val="visible"/>
                                      </p:to>
                                    </p:set>
                                    <p:anim calcmode="lin" valueType="num">
                                      <p:cBhvr>
                                        <p:cTn id="7" dur="1000" fill="hold"/>
                                        <p:tgtEl>
                                          <p:spTgt spid="294"/>
                                        </p:tgtEl>
                                        <p:attrNameLst>
                                          <p:attrName>ppt_x</p:attrName>
                                        </p:attrNameLst>
                                      </p:cBhvr>
                                      <p:tavLst>
                                        <p:tav tm="0">
                                          <p:val>
                                            <p:strVal val="0-#ppt_w/2"/>
                                          </p:val>
                                        </p:tav>
                                        <p:tav tm="100000">
                                          <p:val>
                                            <p:strVal val="#ppt_x"/>
                                          </p:val>
                                        </p:tav>
                                      </p:tavLst>
                                    </p:anim>
                                    <p:anim calcmode="lin" valueType="num">
                                      <p:cBhvr>
                                        <p:cTn id="8" dur="1000" fill="hold"/>
                                        <p:tgtEl>
                                          <p:spTgt spid="2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4"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atOff val="-3547"/>
            <a:lumOff val="-10352"/>
          </a:schemeClr>
        </a:solidFill>
      </p:bgPr>
    </p:bg>
    <p:spTree>
      <p:nvGrpSpPr>
        <p:cNvPr id="1" name=""/>
        <p:cNvGrpSpPr/>
        <p:nvPr/>
      </p:nvGrpSpPr>
      <p:grpSpPr>
        <a:xfrm>
          <a:off x="0" y="0"/>
          <a:ext cx="0" cy="0"/>
          <a:chOff x="0" y="0"/>
          <a:chExt cx="0" cy="0"/>
        </a:xfrm>
      </p:grpSpPr>
      <p:grpSp>
        <p:nvGrpSpPr>
          <p:cNvPr id="302" name="Commission Incentives and Bonuses"/>
          <p:cNvGrpSpPr/>
          <p:nvPr/>
        </p:nvGrpSpPr>
        <p:grpSpPr>
          <a:xfrm>
            <a:off x="484159" y="117237"/>
            <a:ext cx="3613813" cy="819523"/>
            <a:chOff x="0" y="0"/>
            <a:chExt cx="3613812" cy="819521"/>
          </a:xfrm>
        </p:grpSpPr>
        <p:sp>
          <p:nvSpPr>
            <p:cNvPr id="297" name="Commission Incentives and Bonuses"/>
            <p:cNvSpPr txBox="1"/>
            <p:nvPr/>
          </p:nvSpPr>
          <p:spPr>
            <a:xfrm>
              <a:off x="17364" y="38099"/>
              <a:ext cx="3579085" cy="781422"/>
            </a:xfrm>
            <a:prstGeom prst="rect">
              <a:avLst/>
            </a:prstGeom>
            <a:solidFill>
              <a:schemeClr val="accent2">
                <a:satOff val="-18194"/>
                <a:lumOff val="-11215"/>
              </a:schemeClr>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p>
              <a:pPr defTabSz="457200">
                <a:spcBef>
                  <a:spcPts val="1200"/>
                </a:spcBef>
                <a:defRPr b="1" sz="3200">
                  <a:solidFill>
                    <a:srgbClr val="FFFFFF"/>
                  </a:solidFill>
                  <a:latin typeface="Times Roman"/>
                  <a:ea typeface="Times Roman"/>
                  <a:cs typeface="Times Roman"/>
                  <a:sym typeface="Times Roman"/>
                </a:defRPr>
              </a:pPr>
            </a:p>
          </p:txBody>
        </p:sp>
        <p:grpSp>
          <p:nvGrpSpPr>
            <p:cNvPr id="300" name="Group"/>
            <p:cNvGrpSpPr/>
            <p:nvPr/>
          </p:nvGrpSpPr>
          <p:grpSpPr>
            <a:xfrm>
              <a:off x="17364" y="38099"/>
              <a:ext cx="3434125" cy="588384"/>
              <a:chOff x="0" y="0"/>
              <a:chExt cx="3434123" cy="588383"/>
            </a:xfrm>
          </p:grpSpPr>
          <p:sp>
            <p:nvSpPr>
              <p:cNvPr id="298" name="How you earn"/>
              <p:cNvSpPr txBox="1"/>
              <p:nvPr/>
            </p:nvSpPr>
            <p:spPr>
              <a:xfrm>
                <a:off x="33733" y="6689"/>
                <a:ext cx="3400391" cy="449469"/>
              </a:xfrm>
              <a:prstGeom prst="rect">
                <a:avLst/>
              </a:prstGeom>
              <a:solidFill>
                <a:schemeClr val="accent2"/>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defRPr sz="3000">
                    <a:solidFill>
                      <a:srgbClr val="FFFFFF"/>
                    </a:solidFill>
                    <a:latin typeface="+mn-lt"/>
                    <a:ea typeface="+mn-ea"/>
                    <a:cs typeface="+mn-cs"/>
                    <a:sym typeface="Calibri"/>
                  </a:defRPr>
                </a:lvl1pPr>
              </a:lstStyle>
              <a:p>
                <a:pPr/>
                <a:r>
                  <a:t>Mitigation Measures</a:t>
                </a:r>
              </a:p>
            </p:txBody>
          </p:sp>
          <p:pic>
            <p:nvPicPr>
              <p:cNvPr id="299" name="How you earn How you earn" descr="How you earn How you earn"/>
              <p:cNvPicPr>
                <a:picLocks noChangeAspect="1"/>
              </p:cNvPicPr>
              <p:nvPr/>
            </p:nvPicPr>
            <p:blipFill>
              <a:blip r:embed="rId2">
                <a:extLst/>
              </a:blip>
              <a:stretch>
                <a:fillRect/>
              </a:stretch>
            </p:blipFill>
            <p:spPr>
              <a:xfrm>
                <a:off x="0" y="0"/>
                <a:ext cx="1749196" cy="588384"/>
              </a:xfrm>
              <a:prstGeom prst="rect">
                <a:avLst/>
              </a:prstGeom>
              <a:ln w="12700" cap="flat">
                <a:noFill/>
                <a:miter lim="400000"/>
              </a:ln>
              <a:effectLst/>
            </p:spPr>
          </p:pic>
        </p:grpSp>
        <p:pic>
          <p:nvPicPr>
            <p:cNvPr id="301" name="Commission Incentives and Bonuses Commission Incentives and Bonuses" descr="Commission Incentives and Bonuses Commission Incentives and Bonuses"/>
            <p:cNvPicPr>
              <a:picLocks noChangeAspect="0"/>
            </p:cNvPicPr>
            <p:nvPr/>
          </p:nvPicPr>
          <p:blipFill>
            <a:blip r:embed="rId3">
              <a:extLst/>
            </a:blip>
            <a:stretch>
              <a:fillRect/>
            </a:stretch>
          </p:blipFill>
          <p:spPr>
            <a:xfrm>
              <a:off x="0" y="-1"/>
              <a:ext cx="3613813" cy="726443"/>
            </a:xfrm>
            <a:prstGeom prst="rect">
              <a:avLst/>
            </a:prstGeom>
            <a:ln w="12700" cap="flat">
              <a:noFill/>
              <a:miter lim="400000"/>
            </a:ln>
            <a:effectLst/>
          </p:spPr>
        </p:pic>
      </p:grpSp>
      <p:grpSp>
        <p:nvGrpSpPr>
          <p:cNvPr id="307" name="Group"/>
          <p:cNvGrpSpPr/>
          <p:nvPr/>
        </p:nvGrpSpPr>
        <p:grpSpPr>
          <a:xfrm>
            <a:off x="564187" y="1282241"/>
            <a:ext cx="2606296" cy="485491"/>
            <a:chOff x="0" y="0"/>
            <a:chExt cx="2606294" cy="485490"/>
          </a:xfrm>
        </p:grpSpPr>
        <p:grpSp>
          <p:nvGrpSpPr>
            <p:cNvPr id="305" name="Change somebodies life with our life products"/>
            <p:cNvGrpSpPr/>
            <p:nvPr/>
          </p:nvGrpSpPr>
          <p:grpSpPr>
            <a:xfrm>
              <a:off x="922986" y="-1"/>
              <a:ext cx="1683309" cy="485491"/>
              <a:chOff x="0" y="0"/>
              <a:chExt cx="1683307" cy="485490"/>
            </a:xfrm>
          </p:grpSpPr>
          <p:sp>
            <p:nvSpPr>
              <p:cNvPr id="303" name="Change somebodies life with our life products"/>
              <p:cNvSpPr txBox="1"/>
              <p:nvPr/>
            </p:nvSpPr>
            <p:spPr>
              <a:xfrm>
                <a:off x="22606" y="38099"/>
                <a:ext cx="1593791" cy="332739"/>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defTabSz="457200">
                  <a:spcBef>
                    <a:spcPts val="1200"/>
                  </a:spcBef>
                  <a:defRPr sz="1600">
                    <a:latin typeface="Times Roman"/>
                    <a:ea typeface="Times Roman"/>
                    <a:cs typeface="Times Roman"/>
                    <a:sym typeface="Times Roman"/>
                  </a:defRPr>
                </a:lvl1pPr>
              </a:lstStyle>
              <a:p>
                <a:pPr/>
                <a:r>
                  <a:t>Injection Wells </a:t>
                </a:r>
              </a:p>
            </p:txBody>
          </p:sp>
          <p:pic>
            <p:nvPicPr>
              <p:cNvPr id="304" name="Change somebodies life with our life products Change somebodies life with our life products" descr="Change somebodies life with our life products Change somebodies life with our life products"/>
              <p:cNvPicPr>
                <a:picLocks noChangeAspect="0"/>
              </p:cNvPicPr>
              <p:nvPr/>
            </p:nvPicPr>
            <p:blipFill>
              <a:blip r:embed="rId4">
                <a:extLst/>
              </a:blip>
              <a:stretch>
                <a:fillRect/>
              </a:stretch>
            </p:blipFill>
            <p:spPr>
              <a:xfrm>
                <a:off x="-1" y="-1"/>
                <a:ext cx="1683309" cy="485491"/>
              </a:xfrm>
              <a:prstGeom prst="rect">
                <a:avLst/>
              </a:prstGeom>
              <a:ln w="12700" cap="flat">
                <a:noFill/>
                <a:miter lim="400000"/>
              </a:ln>
              <a:effectLst/>
            </p:spPr>
          </p:pic>
        </p:grpSp>
        <p:sp>
          <p:nvSpPr>
            <p:cNvPr id="306" name="Arrow"/>
            <p:cNvSpPr/>
            <p:nvPr/>
          </p:nvSpPr>
          <p:spPr>
            <a:xfrm>
              <a:off x="0" y="152218"/>
              <a:ext cx="789690" cy="181056"/>
            </a:xfrm>
            <a:prstGeom prst="rightArrow">
              <a:avLst>
                <a:gd name="adj1" fmla="val 32000"/>
                <a:gd name="adj2" fmla="val 331782"/>
              </a:avLst>
            </a:prstGeom>
            <a:solidFill>
              <a:srgbClr val="FFFFFF"/>
            </a:solidFill>
            <a:ln w="12700" cap="flat">
              <a:solidFill>
                <a:schemeClr val="accent1"/>
              </a:solidFill>
              <a:prstDash val="solid"/>
              <a:miter lim="800000"/>
            </a:ln>
            <a:effectLst/>
          </p:spPr>
          <p:txBody>
            <a:bodyPr wrap="square" lIns="45718" tIns="45718" rIns="45718" bIns="45718" numCol="1" anchor="ctr">
              <a:noAutofit/>
            </a:bodyPr>
            <a:lstStyle/>
            <a:p>
              <a:pPr>
                <a:defRPr>
                  <a:latin typeface="+mn-lt"/>
                  <a:ea typeface="+mn-ea"/>
                  <a:cs typeface="+mn-cs"/>
                  <a:sym typeface="Calibri"/>
                </a:defRPr>
              </a:pPr>
            </a:p>
          </p:txBody>
        </p:sp>
      </p:grpSp>
      <p:pic>
        <p:nvPicPr>
          <p:cNvPr id="308" name="Screenshot 2021-09-21 at 8.17.41 PM.png" descr="Screenshot 2021-09-21 at 8.17.41 PM.png"/>
          <p:cNvPicPr>
            <a:picLocks noChangeAspect="1"/>
          </p:cNvPicPr>
          <p:nvPr/>
        </p:nvPicPr>
        <p:blipFill>
          <a:blip r:embed="rId5">
            <a:extLst/>
          </a:blip>
          <a:stretch>
            <a:fillRect/>
          </a:stretch>
        </p:blipFill>
        <p:spPr>
          <a:xfrm>
            <a:off x="3482890" y="1961049"/>
            <a:ext cx="8599559" cy="4728439"/>
          </a:xfrm>
          <a:prstGeom prst="rect">
            <a:avLst/>
          </a:prstGeom>
          <a:ln w="12700">
            <a:miter lim="400000"/>
          </a:ln>
        </p:spPr>
      </p:pic>
      <p:sp>
        <p:nvSpPr>
          <p:cNvPr id="309" name="Water Fountain"/>
          <p:cNvSpPr/>
          <p:nvPr/>
        </p:nvSpPr>
        <p:spPr>
          <a:xfrm>
            <a:off x="10400338" y="1267023"/>
            <a:ext cx="1119444" cy="13911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434" y="0"/>
                </a:moveTo>
                <a:cubicBezTo>
                  <a:pt x="12738" y="0"/>
                  <a:pt x="12042" y="214"/>
                  <a:pt x="11511" y="641"/>
                </a:cubicBezTo>
                <a:cubicBezTo>
                  <a:pt x="10449" y="1496"/>
                  <a:pt x="10449" y="2882"/>
                  <a:pt x="11511" y="3736"/>
                </a:cubicBezTo>
                <a:cubicBezTo>
                  <a:pt x="12573" y="4591"/>
                  <a:pt x="14295" y="4591"/>
                  <a:pt x="15357" y="3736"/>
                </a:cubicBezTo>
                <a:cubicBezTo>
                  <a:pt x="16419" y="2882"/>
                  <a:pt x="16419" y="1496"/>
                  <a:pt x="15357" y="641"/>
                </a:cubicBezTo>
                <a:cubicBezTo>
                  <a:pt x="14826" y="214"/>
                  <a:pt x="14130" y="0"/>
                  <a:pt x="13434" y="0"/>
                </a:cubicBezTo>
                <a:close/>
                <a:moveTo>
                  <a:pt x="8284" y="2565"/>
                </a:moveTo>
                <a:cubicBezTo>
                  <a:pt x="7942" y="2581"/>
                  <a:pt x="7600" y="2657"/>
                  <a:pt x="7281" y="2800"/>
                </a:cubicBezTo>
                <a:lnTo>
                  <a:pt x="1208" y="5516"/>
                </a:lnTo>
                <a:cubicBezTo>
                  <a:pt x="503" y="5832"/>
                  <a:pt x="79" y="6397"/>
                  <a:pt x="11" y="6998"/>
                </a:cubicBezTo>
                <a:lnTo>
                  <a:pt x="0" y="7003"/>
                </a:lnTo>
                <a:lnTo>
                  <a:pt x="0" y="7184"/>
                </a:lnTo>
                <a:cubicBezTo>
                  <a:pt x="0" y="7187"/>
                  <a:pt x="0" y="7189"/>
                  <a:pt x="0" y="7192"/>
                </a:cubicBezTo>
                <a:lnTo>
                  <a:pt x="0" y="20339"/>
                </a:lnTo>
                <a:cubicBezTo>
                  <a:pt x="0" y="21035"/>
                  <a:pt x="702" y="21600"/>
                  <a:pt x="1567" y="21600"/>
                </a:cubicBezTo>
                <a:cubicBezTo>
                  <a:pt x="2431" y="21600"/>
                  <a:pt x="3133" y="21035"/>
                  <a:pt x="3133" y="20339"/>
                </a:cubicBezTo>
                <a:lnTo>
                  <a:pt x="3133" y="8947"/>
                </a:lnTo>
                <a:cubicBezTo>
                  <a:pt x="3255" y="8912"/>
                  <a:pt x="3375" y="8873"/>
                  <a:pt x="3492" y="8821"/>
                </a:cubicBezTo>
                <a:lnTo>
                  <a:pt x="8424" y="6613"/>
                </a:lnTo>
                <a:lnTo>
                  <a:pt x="8424" y="9102"/>
                </a:lnTo>
                <a:cubicBezTo>
                  <a:pt x="8424" y="9333"/>
                  <a:pt x="8528" y="9556"/>
                  <a:pt x="8718" y="9728"/>
                </a:cubicBezTo>
                <a:lnTo>
                  <a:pt x="11169" y="11963"/>
                </a:lnTo>
                <a:cubicBezTo>
                  <a:pt x="11401" y="12174"/>
                  <a:pt x="11725" y="12282"/>
                  <a:pt x="12050" y="12282"/>
                </a:cubicBezTo>
                <a:cubicBezTo>
                  <a:pt x="12326" y="12282"/>
                  <a:pt x="12604" y="12204"/>
                  <a:pt x="12828" y="12045"/>
                </a:cubicBezTo>
                <a:cubicBezTo>
                  <a:pt x="13314" y="11700"/>
                  <a:pt x="13360" y="11102"/>
                  <a:pt x="12931" y="10711"/>
                </a:cubicBezTo>
                <a:lnTo>
                  <a:pt x="10773" y="8745"/>
                </a:lnTo>
                <a:lnTo>
                  <a:pt x="10773" y="4762"/>
                </a:lnTo>
                <a:cubicBezTo>
                  <a:pt x="10773" y="4721"/>
                  <a:pt x="10764" y="4681"/>
                  <a:pt x="10758" y="4641"/>
                </a:cubicBezTo>
                <a:cubicBezTo>
                  <a:pt x="10805" y="4269"/>
                  <a:pt x="10717" y="3885"/>
                  <a:pt x="10475" y="3534"/>
                </a:cubicBezTo>
                <a:cubicBezTo>
                  <a:pt x="10081" y="2963"/>
                  <a:pt x="9375" y="2621"/>
                  <a:pt x="8623" y="2568"/>
                </a:cubicBezTo>
                <a:cubicBezTo>
                  <a:pt x="8511" y="2560"/>
                  <a:pt x="8397" y="2560"/>
                  <a:pt x="8284" y="2565"/>
                </a:cubicBezTo>
                <a:close/>
                <a:moveTo>
                  <a:pt x="15544" y="4890"/>
                </a:moveTo>
                <a:cubicBezTo>
                  <a:pt x="15326" y="4877"/>
                  <a:pt x="15151" y="5007"/>
                  <a:pt x="15135" y="5181"/>
                </a:cubicBezTo>
                <a:cubicBezTo>
                  <a:pt x="15118" y="5354"/>
                  <a:pt x="15292" y="5506"/>
                  <a:pt x="15508" y="5520"/>
                </a:cubicBezTo>
                <a:cubicBezTo>
                  <a:pt x="15520" y="5521"/>
                  <a:pt x="15532" y="5522"/>
                  <a:pt x="15544" y="5522"/>
                </a:cubicBezTo>
                <a:cubicBezTo>
                  <a:pt x="15744" y="5521"/>
                  <a:pt x="15915" y="5398"/>
                  <a:pt x="15934" y="5235"/>
                </a:cubicBezTo>
                <a:cubicBezTo>
                  <a:pt x="15953" y="5061"/>
                  <a:pt x="15795" y="4908"/>
                  <a:pt x="15579" y="4892"/>
                </a:cubicBezTo>
                <a:lnTo>
                  <a:pt x="15544" y="4890"/>
                </a:lnTo>
                <a:close/>
                <a:moveTo>
                  <a:pt x="14053" y="5056"/>
                </a:moveTo>
                <a:cubicBezTo>
                  <a:pt x="14002" y="5055"/>
                  <a:pt x="13950" y="5061"/>
                  <a:pt x="13900" y="5078"/>
                </a:cubicBezTo>
                <a:cubicBezTo>
                  <a:pt x="13895" y="5079"/>
                  <a:pt x="13881" y="5085"/>
                  <a:pt x="13876" y="5086"/>
                </a:cubicBezTo>
                <a:cubicBezTo>
                  <a:pt x="13682" y="5156"/>
                  <a:pt x="13598" y="5338"/>
                  <a:pt x="13681" y="5496"/>
                </a:cubicBezTo>
                <a:cubicBezTo>
                  <a:pt x="13745" y="5615"/>
                  <a:pt x="13891" y="5685"/>
                  <a:pt x="14044" y="5685"/>
                </a:cubicBezTo>
                <a:cubicBezTo>
                  <a:pt x="14094" y="5685"/>
                  <a:pt x="14145" y="5679"/>
                  <a:pt x="14193" y="5663"/>
                </a:cubicBezTo>
                <a:cubicBezTo>
                  <a:pt x="14394" y="5598"/>
                  <a:pt x="14490" y="5415"/>
                  <a:pt x="14409" y="5253"/>
                </a:cubicBezTo>
                <a:cubicBezTo>
                  <a:pt x="14348" y="5132"/>
                  <a:pt x="14205" y="5058"/>
                  <a:pt x="14053" y="5056"/>
                </a:cubicBezTo>
                <a:close/>
                <a:moveTo>
                  <a:pt x="17007" y="5270"/>
                </a:moveTo>
                <a:cubicBezTo>
                  <a:pt x="16857" y="5251"/>
                  <a:pt x="16701" y="5304"/>
                  <a:pt x="16615" y="5415"/>
                </a:cubicBezTo>
                <a:cubicBezTo>
                  <a:pt x="16501" y="5563"/>
                  <a:pt x="16557" y="5757"/>
                  <a:pt x="16741" y="5849"/>
                </a:cubicBezTo>
                <a:lnTo>
                  <a:pt x="16764" y="5862"/>
                </a:lnTo>
                <a:cubicBezTo>
                  <a:pt x="16829" y="5895"/>
                  <a:pt x="16901" y="5910"/>
                  <a:pt x="16972" y="5910"/>
                </a:cubicBezTo>
                <a:cubicBezTo>
                  <a:pt x="17102" y="5910"/>
                  <a:pt x="17231" y="5858"/>
                  <a:pt x="17305" y="5763"/>
                </a:cubicBezTo>
                <a:cubicBezTo>
                  <a:pt x="17420" y="5615"/>
                  <a:pt x="17365" y="5420"/>
                  <a:pt x="17181" y="5327"/>
                </a:cubicBezTo>
                <a:lnTo>
                  <a:pt x="17154" y="5314"/>
                </a:lnTo>
                <a:cubicBezTo>
                  <a:pt x="17108" y="5291"/>
                  <a:pt x="17058" y="5276"/>
                  <a:pt x="17007" y="5270"/>
                </a:cubicBezTo>
                <a:close/>
                <a:moveTo>
                  <a:pt x="18110" y="6109"/>
                </a:moveTo>
                <a:cubicBezTo>
                  <a:pt x="18012" y="6098"/>
                  <a:pt x="17908" y="6118"/>
                  <a:pt x="17821" y="6170"/>
                </a:cubicBezTo>
                <a:cubicBezTo>
                  <a:pt x="17648" y="6273"/>
                  <a:pt x="17617" y="6475"/>
                  <a:pt x="17746" y="6615"/>
                </a:cubicBezTo>
                <a:cubicBezTo>
                  <a:pt x="17822" y="6698"/>
                  <a:pt x="17940" y="6742"/>
                  <a:pt x="18060" y="6742"/>
                </a:cubicBezTo>
                <a:cubicBezTo>
                  <a:pt x="18141" y="6742"/>
                  <a:pt x="18223" y="6723"/>
                  <a:pt x="18293" y="6681"/>
                </a:cubicBezTo>
                <a:cubicBezTo>
                  <a:pt x="18467" y="6577"/>
                  <a:pt x="18503" y="6379"/>
                  <a:pt x="18375" y="6239"/>
                </a:cubicBezTo>
                <a:cubicBezTo>
                  <a:pt x="18374" y="6238"/>
                  <a:pt x="18367" y="6231"/>
                  <a:pt x="18366" y="6230"/>
                </a:cubicBezTo>
                <a:cubicBezTo>
                  <a:pt x="18302" y="6161"/>
                  <a:pt x="18208" y="6119"/>
                  <a:pt x="18110" y="6109"/>
                </a:cubicBezTo>
                <a:close/>
                <a:moveTo>
                  <a:pt x="14139" y="7104"/>
                </a:moveTo>
                <a:cubicBezTo>
                  <a:pt x="13363" y="7098"/>
                  <a:pt x="11811" y="7192"/>
                  <a:pt x="11811" y="8049"/>
                </a:cubicBezTo>
                <a:cubicBezTo>
                  <a:pt x="11811" y="8049"/>
                  <a:pt x="11812" y="8507"/>
                  <a:pt x="12889" y="9413"/>
                </a:cubicBezTo>
                <a:lnTo>
                  <a:pt x="17326" y="13404"/>
                </a:lnTo>
                <a:lnTo>
                  <a:pt x="21600" y="13478"/>
                </a:lnTo>
                <a:lnTo>
                  <a:pt x="21600" y="7120"/>
                </a:lnTo>
                <a:lnTo>
                  <a:pt x="14568" y="7120"/>
                </a:lnTo>
                <a:cubicBezTo>
                  <a:pt x="14568" y="7120"/>
                  <a:pt x="14397" y="7107"/>
                  <a:pt x="14139" y="7104"/>
                </a:cubicBezTo>
                <a:close/>
              </a:path>
            </a:pathLst>
          </a:custGeom>
          <a:solidFill>
            <a:srgbClr val="FFFFFF"/>
          </a:solidFill>
          <a:ln w="25400">
            <a:solidFill>
              <a:schemeClr val="accent1"/>
            </a:solidFill>
          </a:ln>
        </p:spPr>
        <p:txBody>
          <a:bodyPr lIns="45718" tIns="45718" rIns="45718" bIns="45718" anchor="ctr"/>
          <a:lstStyle/>
          <a:p>
            <a:pPr/>
          </a:p>
        </p:txBody>
      </p:sp>
      <p:sp>
        <p:nvSpPr>
          <p:cNvPr id="310" name="Fig. Copyright at Manivannan Vengadesan Department of Geology, Anna University."/>
          <p:cNvSpPr txBox="1"/>
          <p:nvPr/>
        </p:nvSpPr>
        <p:spPr>
          <a:xfrm>
            <a:off x="772885" y="5997075"/>
            <a:ext cx="2188901" cy="599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066">
                <a:latin typeface="Times Roman"/>
                <a:ea typeface="Times Roman"/>
                <a:cs typeface="Times Roman"/>
                <a:sym typeface="Times Roman"/>
              </a:defRPr>
            </a:pPr>
            <a:r>
              <a:t>Fig. Copyright at Manivannan Vengadesan</a:t>
            </a:r>
            <a:r>
              <a:rPr sz="1200"/>
              <a:t> </a:t>
            </a:r>
            <a:r>
              <a:t>Department of Geology, Anna University.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08"/>
                                        </p:tgtEl>
                                        <p:attrNameLst>
                                          <p:attrName>style.visibility</p:attrName>
                                        </p:attrNameLst>
                                      </p:cBhvr>
                                      <p:to>
                                        <p:strVal val="visible"/>
                                      </p:to>
                                    </p:set>
                                    <p:anim calcmode="lin" valueType="num">
                                      <p:cBhvr>
                                        <p:cTn id="7" dur="1000" fill="hold"/>
                                        <p:tgtEl>
                                          <p:spTgt spid="308"/>
                                        </p:tgtEl>
                                        <p:attrNameLst>
                                          <p:attrName>ppt_x</p:attrName>
                                        </p:attrNameLst>
                                      </p:cBhvr>
                                      <p:tavLst>
                                        <p:tav tm="0">
                                          <p:val>
                                            <p:strVal val="0-#ppt_w/2"/>
                                          </p:val>
                                        </p:tav>
                                        <p:tav tm="100000">
                                          <p:val>
                                            <p:strVal val="#ppt_x"/>
                                          </p:val>
                                        </p:tav>
                                      </p:tavLst>
                                    </p:anim>
                                    <p:anim calcmode="lin" valueType="num">
                                      <p:cBhvr>
                                        <p:cTn id="8" dur="1000" fill="hold"/>
                                        <p:tgtEl>
                                          <p:spTgt spid="3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8"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atOff val="-3547"/>
            <a:lumOff val="-10352"/>
          </a:schemeClr>
        </a:solidFill>
      </p:bgPr>
    </p:bg>
    <p:spTree>
      <p:nvGrpSpPr>
        <p:cNvPr id="1" name=""/>
        <p:cNvGrpSpPr/>
        <p:nvPr/>
      </p:nvGrpSpPr>
      <p:grpSpPr>
        <a:xfrm>
          <a:off x="0" y="0"/>
          <a:ext cx="0" cy="0"/>
          <a:chOff x="0" y="0"/>
          <a:chExt cx="0" cy="0"/>
        </a:xfrm>
      </p:grpSpPr>
      <p:pic>
        <p:nvPicPr>
          <p:cNvPr id="312" name="Screenshot 2021-09-21 at 8.17.50 PM.png" descr="Screenshot 2021-09-21 at 8.17.50 PM.png"/>
          <p:cNvPicPr>
            <a:picLocks noChangeAspect="1"/>
          </p:cNvPicPr>
          <p:nvPr/>
        </p:nvPicPr>
        <p:blipFill>
          <a:blip r:embed="rId2">
            <a:extLst/>
          </a:blip>
          <a:stretch>
            <a:fillRect/>
          </a:stretch>
        </p:blipFill>
        <p:spPr>
          <a:xfrm>
            <a:off x="-1" y="77134"/>
            <a:ext cx="12192001" cy="6703732"/>
          </a:xfrm>
          <a:prstGeom prst="rect">
            <a:avLst/>
          </a:prstGeom>
          <a:ln w="12700">
            <a:miter lim="400000"/>
          </a:ln>
        </p:spPr>
      </p:pic>
      <p:grpSp>
        <p:nvGrpSpPr>
          <p:cNvPr id="318" name="Commission Incentives and Bonuses"/>
          <p:cNvGrpSpPr/>
          <p:nvPr/>
        </p:nvGrpSpPr>
        <p:grpSpPr>
          <a:xfrm>
            <a:off x="484159" y="117237"/>
            <a:ext cx="3613813" cy="819523"/>
            <a:chOff x="0" y="0"/>
            <a:chExt cx="3613812" cy="819521"/>
          </a:xfrm>
        </p:grpSpPr>
        <p:sp>
          <p:nvSpPr>
            <p:cNvPr id="313" name="Commission Incentives and Bonuses"/>
            <p:cNvSpPr txBox="1"/>
            <p:nvPr/>
          </p:nvSpPr>
          <p:spPr>
            <a:xfrm>
              <a:off x="17364" y="38099"/>
              <a:ext cx="3579085" cy="781422"/>
            </a:xfrm>
            <a:prstGeom prst="rect">
              <a:avLst/>
            </a:prstGeom>
            <a:solidFill>
              <a:schemeClr val="accent2">
                <a:satOff val="-18194"/>
                <a:lumOff val="-11215"/>
              </a:schemeClr>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p>
              <a:pPr defTabSz="457200">
                <a:spcBef>
                  <a:spcPts val="1200"/>
                </a:spcBef>
                <a:defRPr b="1" sz="3200">
                  <a:solidFill>
                    <a:srgbClr val="FFFFFF"/>
                  </a:solidFill>
                  <a:latin typeface="Times Roman"/>
                  <a:ea typeface="Times Roman"/>
                  <a:cs typeface="Times Roman"/>
                  <a:sym typeface="Times Roman"/>
                </a:defRPr>
              </a:pPr>
            </a:p>
          </p:txBody>
        </p:sp>
        <p:grpSp>
          <p:nvGrpSpPr>
            <p:cNvPr id="316" name="Group"/>
            <p:cNvGrpSpPr/>
            <p:nvPr/>
          </p:nvGrpSpPr>
          <p:grpSpPr>
            <a:xfrm>
              <a:off x="17364" y="38099"/>
              <a:ext cx="3434125" cy="588384"/>
              <a:chOff x="0" y="0"/>
              <a:chExt cx="3434123" cy="588383"/>
            </a:xfrm>
          </p:grpSpPr>
          <p:sp>
            <p:nvSpPr>
              <p:cNvPr id="314" name="How you earn"/>
              <p:cNvSpPr txBox="1"/>
              <p:nvPr/>
            </p:nvSpPr>
            <p:spPr>
              <a:xfrm>
                <a:off x="33733" y="6689"/>
                <a:ext cx="3400391" cy="449469"/>
              </a:xfrm>
              <a:prstGeom prst="rect">
                <a:avLst/>
              </a:prstGeom>
              <a:solidFill>
                <a:schemeClr val="accent2"/>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defRPr sz="3000">
                    <a:solidFill>
                      <a:srgbClr val="FFFFFF"/>
                    </a:solidFill>
                    <a:latin typeface="+mn-lt"/>
                    <a:ea typeface="+mn-ea"/>
                    <a:cs typeface="+mn-cs"/>
                    <a:sym typeface="Calibri"/>
                  </a:defRPr>
                </a:lvl1pPr>
              </a:lstStyle>
              <a:p>
                <a:pPr/>
                <a:r>
                  <a:t>Mitigation Measures</a:t>
                </a:r>
              </a:p>
            </p:txBody>
          </p:sp>
          <p:pic>
            <p:nvPicPr>
              <p:cNvPr id="315" name="How you earn How you earn" descr="How you earn How you earn"/>
              <p:cNvPicPr>
                <a:picLocks noChangeAspect="1"/>
              </p:cNvPicPr>
              <p:nvPr/>
            </p:nvPicPr>
            <p:blipFill>
              <a:blip r:embed="rId3">
                <a:extLst/>
              </a:blip>
              <a:stretch>
                <a:fillRect/>
              </a:stretch>
            </p:blipFill>
            <p:spPr>
              <a:xfrm>
                <a:off x="0" y="0"/>
                <a:ext cx="1749196" cy="588384"/>
              </a:xfrm>
              <a:prstGeom prst="rect">
                <a:avLst/>
              </a:prstGeom>
              <a:ln w="12700" cap="flat">
                <a:noFill/>
                <a:miter lim="400000"/>
              </a:ln>
              <a:effectLst/>
            </p:spPr>
          </p:pic>
        </p:grpSp>
        <p:pic>
          <p:nvPicPr>
            <p:cNvPr id="317" name="Commission Incentives and Bonuses Commission Incentives and Bonuses" descr="Commission Incentives and Bonuses Commission Incentives and Bonuses"/>
            <p:cNvPicPr>
              <a:picLocks noChangeAspect="0"/>
            </p:cNvPicPr>
            <p:nvPr/>
          </p:nvPicPr>
          <p:blipFill>
            <a:blip r:embed="rId4">
              <a:extLst/>
            </a:blip>
            <a:stretch>
              <a:fillRect/>
            </a:stretch>
          </p:blipFill>
          <p:spPr>
            <a:xfrm>
              <a:off x="0" y="-1"/>
              <a:ext cx="3613813" cy="726443"/>
            </a:xfrm>
            <a:prstGeom prst="rect">
              <a:avLst/>
            </a:prstGeom>
            <a:ln w="12700" cap="flat">
              <a:noFill/>
              <a:miter lim="400000"/>
            </a:ln>
            <a:effectLst/>
          </p:spPr>
        </p:pic>
      </p:grpSp>
      <p:sp>
        <p:nvSpPr>
          <p:cNvPr id="319" name="Water Fountain"/>
          <p:cNvSpPr/>
          <p:nvPr/>
        </p:nvSpPr>
        <p:spPr>
          <a:xfrm>
            <a:off x="10600084" y="736024"/>
            <a:ext cx="1309678" cy="16275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166" y="0"/>
                </a:moveTo>
                <a:cubicBezTo>
                  <a:pt x="8862" y="0"/>
                  <a:pt x="9558" y="214"/>
                  <a:pt x="10089" y="641"/>
                </a:cubicBezTo>
                <a:cubicBezTo>
                  <a:pt x="11151" y="1496"/>
                  <a:pt x="11151" y="2882"/>
                  <a:pt x="10089" y="3736"/>
                </a:cubicBezTo>
                <a:cubicBezTo>
                  <a:pt x="9027" y="4591"/>
                  <a:pt x="7305" y="4591"/>
                  <a:pt x="6243" y="3736"/>
                </a:cubicBezTo>
                <a:cubicBezTo>
                  <a:pt x="5181" y="2882"/>
                  <a:pt x="5181" y="1496"/>
                  <a:pt x="6243" y="641"/>
                </a:cubicBezTo>
                <a:cubicBezTo>
                  <a:pt x="6774" y="214"/>
                  <a:pt x="7470" y="0"/>
                  <a:pt x="8166" y="0"/>
                </a:cubicBezTo>
                <a:close/>
                <a:moveTo>
                  <a:pt x="13316" y="2565"/>
                </a:moveTo>
                <a:cubicBezTo>
                  <a:pt x="13658" y="2581"/>
                  <a:pt x="14000" y="2657"/>
                  <a:pt x="14319" y="2800"/>
                </a:cubicBezTo>
                <a:lnTo>
                  <a:pt x="20392" y="5516"/>
                </a:lnTo>
                <a:cubicBezTo>
                  <a:pt x="21097" y="5832"/>
                  <a:pt x="21521" y="6397"/>
                  <a:pt x="21589" y="6998"/>
                </a:cubicBezTo>
                <a:lnTo>
                  <a:pt x="21600" y="7003"/>
                </a:lnTo>
                <a:lnTo>
                  <a:pt x="21600" y="7184"/>
                </a:lnTo>
                <a:cubicBezTo>
                  <a:pt x="21600" y="7187"/>
                  <a:pt x="21600" y="7189"/>
                  <a:pt x="21600" y="7192"/>
                </a:cubicBezTo>
                <a:lnTo>
                  <a:pt x="21600" y="20339"/>
                </a:lnTo>
                <a:cubicBezTo>
                  <a:pt x="21600" y="21035"/>
                  <a:pt x="20898" y="21600"/>
                  <a:pt x="20033" y="21600"/>
                </a:cubicBezTo>
                <a:cubicBezTo>
                  <a:pt x="19169" y="21600"/>
                  <a:pt x="18467" y="21035"/>
                  <a:pt x="18467" y="20339"/>
                </a:cubicBezTo>
                <a:lnTo>
                  <a:pt x="18467" y="8947"/>
                </a:lnTo>
                <a:cubicBezTo>
                  <a:pt x="18345" y="8912"/>
                  <a:pt x="18225" y="8873"/>
                  <a:pt x="18108" y="8821"/>
                </a:cubicBezTo>
                <a:lnTo>
                  <a:pt x="13176" y="6613"/>
                </a:lnTo>
                <a:lnTo>
                  <a:pt x="13176" y="9102"/>
                </a:lnTo>
                <a:cubicBezTo>
                  <a:pt x="13176" y="9333"/>
                  <a:pt x="13072" y="9556"/>
                  <a:pt x="12882" y="9728"/>
                </a:cubicBezTo>
                <a:lnTo>
                  <a:pt x="10431" y="11963"/>
                </a:lnTo>
                <a:cubicBezTo>
                  <a:pt x="10199" y="12174"/>
                  <a:pt x="9875" y="12282"/>
                  <a:pt x="9550" y="12282"/>
                </a:cubicBezTo>
                <a:cubicBezTo>
                  <a:pt x="9274" y="12282"/>
                  <a:pt x="8996" y="12204"/>
                  <a:pt x="8772" y="12045"/>
                </a:cubicBezTo>
                <a:cubicBezTo>
                  <a:pt x="8286" y="11700"/>
                  <a:pt x="8240" y="11102"/>
                  <a:pt x="8669" y="10711"/>
                </a:cubicBezTo>
                <a:lnTo>
                  <a:pt x="10827" y="8745"/>
                </a:lnTo>
                <a:lnTo>
                  <a:pt x="10827" y="4762"/>
                </a:lnTo>
                <a:cubicBezTo>
                  <a:pt x="10827" y="4721"/>
                  <a:pt x="10836" y="4681"/>
                  <a:pt x="10842" y="4641"/>
                </a:cubicBezTo>
                <a:cubicBezTo>
                  <a:pt x="10795" y="4269"/>
                  <a:pt x="10883" y="3885"/>
                  <a:pt x="11125" y="3534"/>
                </a:cubicBezTo>
                <a:cubicBezTo>
                  <a:pt x="11519" y="2963"/>
                  <a:pt x="12225" y="2621"/>
                  <a:pt x="12977" y="2568"/>
                </a:cubicBezTo>
                <a:cubicBezTo>
                  <a:pt x="13089" y="2560"/>
                  <a:pt x="13203" y="2560"/>
                  <a:pt x="13316" y="2565"/>
                </a:cubicBezTo>
                <a:close/>
                <a:moveTo>
                  <a:pt x="6056" y="4890"/>
                </a:moveTo>
                <a:cubicBezTo>
                  <a:pt x="6274" y="4877"/>
                  <a:pt x="6449" y="5007"/>
                  <a:pt x="6465" y="5181"/>
                </a:cubicBezTo>
                <a:cubicBezTo>
                  <a:pt x="6482" y="5354"/>
                  <a:pt x="6308" y="5506"/>
                  <a:pt x="6092" y="5520"/>
                </a:cubicBezTo>
                <a:cubicBezTo>
                  <a:pt x="6080" y="5521"/>
                  <a:pt x="6068" y="5522"/>
                  <a:pt x="6056" y="5522"/>
                </a:cubicBezTo>
                <a:cubicBezTo>
                  <a:pt x="5856" y="5521"/>
                  <a:pt x="5685" y="5398"/>
                  <a:pt x="5666" y="5235"/>
                </a:cubicBezTo>
                <a:cubicBezTo>
                  <a:pt x="5647" y="5061"/>
                  <a:pt x="5805" y="4908"/>
                  <a:pt x="6021" y="4892"/>
                </a:cubicBezTo>
                <a:lnTo>
                  <a:pt x="6056" y="4890"/>
                </a:lnTo>
                <a:close/>
                <a:moveTo>
                  <a:pt x="7547" y="5056"/>
                </a:moveTo>
                <a:cubicBezTo>
                  <a:pt x="7598" y="5055"/>
                  <a:pt x="7650" y="5061"/>
                  <a:pt x="7700" y="5078"/>
                </a:cubicBezTo>
                <a:cubicBezTo>
                  <a:pt x="7705" y="5079"/>
                  <a:pt x="7719" y="5085"/>
                  <a:pt x="7724" y="5086"/>
                </a:cubicBezTo>
                <a:cubicBezTo>
                  <a:pt x="7918" y="5156"/>
                  <a:pt x="8002" y="5338"/>
                  <a:pt x="7919" y="5496"/>
                </a:cubicBezTo>
                <a:cubicBezTo>
                  <a:pt x="7855" y="5615"/>
                  <a:pt x="7709" y="5685"/>
                  <a:pt x="7556" y="5685"/>
                </a:cubicBezTo>
                <a:cubicBezTo>
                  <a:pt x="7506" y="5685"/>
                  <a:pt x="7455" y="5679"/>
                  <a:pt x="7407" y="5663"/>
                </a:cubicBezTo>
                <a:cubicBezTo>
                  <a:pt x="7206" y="5598"/>
                  <a:pt x="7110" y="5415"/>
                  <a:pt x="7191" y="5253"/>
                </a:cubicBezTo>
                <a:cubicBezTo>
                  <a:pt x="7252" y="5132"/>
                  <a:pt x="7395" y="5058"/>
                  <a:pt x="7547" y="5056"/>
                </a:cubicBezTo>
                <a:close/>
                <a:moveTo>
                  <a:pt x="4593" y="5270"/>
                </a:moveTo>
                <a:cubicBezTo>
                  <a:pt x="4743" y="5251"/>
                  <a:pt x="4899" y="5304"/>
                  <a:pt x="4985" y="5415"/>
                </a:cubicBezTo>
                <a:cubicBezTo>
                  <a:pt x="5099" y="5563"/>
                  <a:pt x="5043" y="5757"/>
                  <a:pt x="4859" y="5849"/>
                </a:cubicBezTo>
                <a:lnTo>
                  <a:pt x="4836" y="5862"/>
                </a:lnTo>
                <a:cubicBezTo>
                  <a:pt x="4771" y="5895"/>
                  <a:pt x="4699" y="5910"/>
                  <a:pt x="4628" y="5910"/>
                </a:cubicBezTo>
                <a:cubicBezTo>
                  <a:pt x="4498" y="5910"/>
                  <a:pt x="4369" y="5858"/>
                  <a:pt x="4295" y="5763"/>
                </a:cubicBezTo>
                <a:cubicBezTo>
                  <a:pt x="4180" y="5615"/>
                  <a:pt x="4235" y="5420"/>
                  <a:pt x="4419" y="5327"/>
                </a:cubicBezTo>
                <a:lnTo>
                  <a:pt x="4446" y="5314"/>
                </a:lnTo>
                <a:cubicBezTo>
                  <a:pt x="4492" y="5291"/>
                  <a:pt x="4542" y="5276"/>
                  <a:pt x="4593" y="5270"/>
                </a:cubicBezTo>
                <a:close/>
                <a:moveTo>
                  <a:pt x="3490" y="6109"/>
                </a:moveTo>
                <a:cubicBezTo>
                  <a:pt x="3588" y="6098"/>
                  <a:pt x="3692" y="6118"/>
                  <a:pt x="3779" y="6170"/>
                </a:cubicBezTo>
                <a:cubicBezTo>
                  <a:pt x="3952" y="6273"/>
                  <a:pt x="3983" y="6475"/>
                  <a:pt x="3854" y="6615"/>
                </a:cubicBezTo>
                <a:cubicBezTo>
                  <a:pt x="3778" y="6698"/>
                  <a:pt x="3660" y="6742"/>
                  <a:pt x="3540" y="6742"/>
                </a:cubicBezTo>
                <a:cubicBezTo>
                  <a:pt x="3459" y="6742"/>
                  <a:pt x="3377" y="6723"/>
                  <a:pt x="3307" y="6681"/>
                </a:cubicBezTo>
                <a:cubicBezTo>
                  <a:pt x="3133" y="6577"/>
                  <a:pt x="3097" y="6379"/>
                  <a:pt x="3225" y="6239"/>
                </a:cubicBezTo>
                <a:cubicBezTo>
                  <a:pt x="3226" y="6238"/>
                  <a:pt x="3233" y="6231"/>
                  <a:pt x="3234" y="6230"/>
                </a:cubicBezTo>
                <a:cubicBezTo>
                  <a:pt x="3298" y="6161"/>
                  <a:pt x="3392" y="6119"/>
                  <a:pt x="3490" y="6109"/>
                </a:cubicBezTo>
                <a:close/>
                <a:moveTo>
                  <a:pt x="7461" y="7104"/>
                </a:moveTo>
                <a:cubicBezTo>
                  <a:pt x="8237" y="7098"/>
                  <a:pt x="9789" y="7192"/>
                  <a:pt x="9789" y="8049"/>
                </a:cubicBezTo>
                <a:cubicBezTo>
                  <a:pt x="9789" y="8049"/>
                  <a:pt x="9788" y="8507"/>
                  <a:pt x="8711" y="9413"/>
                </a:cubicBezTo>
                <a:lnTo>
                  <a:pt x="4274" y="13404"/>
                </a:lnTo>
                <a:lnTo>
                  <a:pt x="0" y="13478"/>
                </a:lnTo>
                <a:lnTo>
                  <a:pt x="0" y="7120"/>
                </a:lnTo>
                <a:lnTo>
                  <a:pt x="7032" y="7120"/>
                </a:lnTo>
                <a:cubicBezTo>
                  <a:pt x="7032" y="7120"/>
                  <a:pt x="7203" y="7107"/>
                  <a:pt x="7461" y="7104"/>
                </a:cubicBezTo>
                <a:close/>
              </a:path>
            </a:pathLst>
          </a:custGeom>
          <a:solidFill>
            <a:srgbClr val="FFFFFF"/>
          </a:solidFill>
          <a:ln w="25400">
            <a:solidFill>
              <a:schemeClr val="accent1"/>
            </a:solidFill>
          </a:ln>
        </p:spPr>
        <p:txBody>
          <a:bodyPr lIns="45718" tIns="45718" rIns="45718" bIns="45718" anchor="ctr"/>
          <a:lstStyle/>
          <a:p>
            <a:pPr/>
          </a:p>
        </p:txBody>
      </p:sp>
      <p:grpSp>
        <p:nvGrpSpPr>
          <p:cNvPr id="323" name="Group"/>
          <p:cNvGrpSpPr/>
          <p:nvPr/>
        </p:nvGrpSpPr>
        <p:grpSpPr>
          <a:xfrm>
            <a:off x="623021" y="1307057"/>
            <a:ext cx="3672538" cy="485492"/>
            <a:chOff x="0" y="0"/>
            <a:chExt cx="3672536" cy="485490"/>
          </a:xfrm>
        </p:grpSpPr>
        <p:sp>
          <p:nvSpPr>
            <p:cNvPr id="320" name="Change somebodies life with our life products"/>
            <p:cNvSpPr txBox="1"/>
            <p:nvPr/>
          </p:nvSpPr>
          <p:spPr>
            <a:xfrm>
              <a:off x="945593" y="38100"/>
              <a:ext cx="2522699" cy="332738"/>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p>
              <a:pPr defTabSz="457200">
                <a:spcBef>
                  <a:spcPts val="1200"/>
                </a:spcBef>
                <a:defRPr sz="1600">
                  <a:latin typeface="Times Roman"/>
                  <a:ea typeface="Times Roman"/>
                  <a:cs typeface="Times Roman"/>
                  <a:sym typeface="Times Roman"/>
                </a:defRPr>
              </a:pPr>
              <a:r>
                <a:t>Saltwater Pumping Wells </a:t>
              </a:r>
              <a:endParaRPr sz="1200"/>
            </a:p>
            <a:p>
              <a:pPr defTabSz="457200">
                <a:spcBef>
                  <a:spcPts val="1200"/>
                </a:spcBef>
                <a:defRPr sz="1600">
                  <a:latin typeface="Times Roman"/>
                  <a:ea typeface="Times Roman"/>
                  <a:cs typeface="Times Roman"/>
                  <a:sym typeface="Times Roman"/>
                </a:defRPr>
              </a:pPr>
              <a:r>
                <a:t> </a:t>
              </a:r>
            </a:p>
          </p:txBody>
        </p:sp>
        <p:pic>
          <p:nvPicPr>
            <p:cNvPr id="321" name="Change somebodies life with our life products Change somebodies life with our life products" descr="Change somebodies life with our life products Change somebodies life with our life products"/>
            <p:cNvPicPr>
              <a:picLocks noChangeAspect="0"/>
            </p:cNvPicPr>
            <p:nvPr/>
          </p:nvPicPr>
          <p:blipFill>
            <a:blip r:embed="rId5">
              <a:extLst/>
            </a:blip>
            <a:stretch>
              <a:fillRect/>
            </a:stretch>
          </p:blipFill>
          <p:spPr>
            <a:xfrm>
              <a:off x="922987" y="0"/>
              <a:ext cx="2749550" cy="485491"/>
            </a:xfrm>
            <a:prstGeom prst="rect">
              <a:avLst/>
            </a:prstGeom>
            <a:ln w="12700" cap="flat">
              <a:noFill/>
              <a:miter lim="400000"/>
            </a:ln>
            <a:effectLst/>
          </p:spPr>
        </p:pic>
        <p:sp>
          <p:nvSpPr>
            <p:cNvPr id="322" name="Arrow"/>
            <p:cNvSpPr/>
            <p:nvPr/>
          </p:nvSpPr>
          <p:spPr>
            <a:xfrm>
              <a:off x="0" y="172956"/>
              <a:ext cx="789690" cy="181057"/>
            </a:xfrm>
            <a:prstGeom prst="rightArrow">
              <a:avLst>
                <a:gd name="adj1" fmla="val 32000"/>
                <a:gd name="adj2" fmla="val 331782"/>
              </a:avLst>
            </a:prstGeom>
            <a:solidFill>
              <a:srgbClr val="FFFFFF"/>
            </a:solidFill>
            <a:ln w="12700" cap="flat">
              <a:solidFill>
                <a:schemeClr val="accent1"/>
              </a:solidFill>
              <a:prstDash val="solid"/>
              <a:miter lim="800000"/>
            </a:ln>
            <a:effectLst/>
          </p:spPr>
          <p:txBody>
            <a:bodyPr wrap="square" lIns="45718" tIns="45718" rIns="45718" bIns="45718" numCol="1" anchor="ctr">
              <a:noAutofit/>
            </a:bodyPr>
            <a:lstStyle/>
            <a:p>
              <a:pPr>
                <a:defRPr>
                  <a:latin typeface="+mn-lt"/>
                  <a:ea typeface="+mn-ea"/>
                  <a:cs typeface="+mn-cs"/>
                  <a:sym typeface="Calibri"/>
                </a:defRPr>
              </a:pPr>
            </a:p>
          </p:txBody>
        </p:sp>
      </p:grpSp>
      <p:sp>
        <p:nvSpPr>
          <p:cNvPr id="324" name="Fig. Copyright at Manivannan Vengadesan Department of Geology, Anna University."/>
          <p:cNvSpPr txBox="1"/>
          <p:nvPr/>
        </p:nvSpPr>
        <p:spPr>
          <a:xfrm>
            <a:off x="9880279" y="227280"/>
            <a:ext cx="2188901" cy="599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066">
                <a:latin typeface="Times Roman"/>
                <a:ea typeface="Times Roman"/>
                <a:cs typeface="Times Roman"/>
                <a:sym typeface="Times Roman"/>
              </a:defRPr>
            </a:pPr>
            <a:r>
              <a:t>Fig. Copyright at Manivannan Vengadesan</a:t>
            </a:r>
            <a:r>
              <a:rPr sz="1200"/>
              <a:t> </a:t>
            </a:r>
            <a:r>
              <a:t>Department of Geology, Anna University.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12"/>
                                        </p:tgtEl>
                                        <p:attrNameLst>
                                          <p:attrName>style.visibility</p:attrName>
                                        </p:attrNameLst>
                                      </p:cBhvr>
                                      <p:to>
                                        <p:strVal val="visible"/>
                                      </p:to>
                                    </p:set>
                                    <p:anim calcmode="lin" valueType="num">
                                      <p:cBhvr>
                                        <p:cTn id="7" dur="1000" fill="hold"/>
                                        <p:tgtEl>
                                          <p:spTgt spid="312"/>
                                        </p:tgtEl>
                                        <p:attrNameLst>
                                          <p:attrName>ppt_x</p:attrName>
                                        </p:attrNameLst>
                                      </p:cBhvr>
                                      <p:tavLst>
                                        <p:tav tm="0">
                                          <p:val>
                                            <p:strVal val="0-#ppt_w/2"/>
                                          </p:val>
                                        </p:tav>
                                        <p:tav tm="100000">
                                          <p:val>
                                            <p:strVal val="#ppt_x"/>
                                          </p:val>
                                        </p:tav>
                                      </p:tavLst>
                                    </p:anim>
                                    <p:anim calcmode="lin" valueType="num">
                                      <p:cBhvr>
                                        <p:cTn id="8" dur="1000" fill="hold"/>
                                        <p:tgtEl>
                                          <p:spTgt spid="3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2"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atOff val="-3547"/>
            <a:lumOff val="-10352"/>
          </a:schemeClr>
        </a:solidFill>
      </p:bgPr>
    </p:bg>
    <p:spTree>
      <p:nvGrpSpPr>
        <p:cNvPr id="1" name=""/>
        <p:cNvGrpSpPr/>
        <p:nvPr/>
      </p:nvGrpSpPr>
      <p:grpSpPr>
        <a:xfrm>
          <a:off x="0" y="0"/>
          <a:ext cx="0" cy="0"/>
          <a:chOff x="0" y="0"/>
          <a:chExt cx="0" cy="0"/>
        </a:xfrm>
      </p:grpSpPr>
      <p:pic>
        <p:nvPicPr>
          <p:cNvPr id="326" name="Screenshot 2021-09-21 at 8.18.05 PM.png" descr="Screenshot 2021-09-21 at 8.18.05 PM.png"/>
          <p:cNvPicPr>
            <a:picLocks noChangeAspect="1"/>
          </p:cNvPicPr>
          <p:nvPr/>
        </p:nvPicPr>
        <p:blipFill>
          <a:blip r:embed="rId2">
            <a:extLst/>
          </a:blip>
          <a:stretch>
            <a:fillRect/>
          </a:stretch>
        </p:blipFill>
        <p:spPr>
          <a:xfrm>
            <a:off x="0" y="77134"/>
            <a:ext cx="12192001" cy="6703732"/>
          </a:xfrm>
          <a:prstGeom prst="rect">
            <a:avLst/>
          </a:prstGeom>
          <a:ln w="12700">
            <a:miter lim="400000"/>
          </a:ln>
        </p:spPr>
      </p:pic>
      <p:grpSp>
        <p:nvGrpSpPr>
          <p:cNvPr id="332" name="Commission Incentives and Bonuses"/>
          <p:cNvGrpSpPr/>
          <p:nvPr/>
        </p:nvGrpSpPr>
        <p:grpSpPr>
          <a:xfrm>
            <a:off x="484159" y="117237"/>
            <a:ext cx="3613813" cy="819523"/>
            <a:chOff x="0" y="0"/>
            <a:chExt cx="3613812" cy="819521"/>
          </a:xfrm>
        </p:grpSpPr>
        <p:sp>
          <p:nvSpPr>
            <p:cNvPr id="327" name="Commission Incentives and Bonuses"/>
            <p:cNvSpPr txBox="1"/>
            <p:nvPr/>
          </p:nvSpPr>
          <p:spPr>
            <a:xfrm>
              <a:off x="17364" y="38099"/>
              <a:ext cx="3579085" cy="781422"/>
            </a:xfrm>
            <a:prstGeom prst="rect">
              <a:avLst/>
            </a:prstGeom>
            <a:solidFill>
              <a:schemeClr val="accent2">
                <a:satOff val="-18194"/>
                <a:lumOff val="-11215"/>
              </a:schemeClr>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p>
              <a:pPr defTabSz="457200">
                <a:spcBef>
                  <a:spcPts val="1200"/>
                </a:spcBef>
                <a:defRPr b="1" sz="3200">
                  <a:solidFill>
                    <a:srgbClr val="FFFFFF"/>
                  </a:solidFill>
                  <a:latin typeface="Times Roman"/>
                  <a:ea typeface="Times Roman"/>
                  <a:cs typeface="Times Roman"/>
                  <a:sym typeface="Times Roman"/>
                </a:defRPr>
              </a:pPr>
            </a:p>
          </p:txBody>
        </p:sp>
        <p:grpSp>
          <p:nvGrpSpPr>
            <p:cNvPr id="330" name="Group"/>
            <p:cNvGrpSpPr/>
            <p:nvPr/>
          </p:nvGrpSpPr>
          <p:grpSpPr>
            <a:xfrm>
              <a:off x="17364" y="38099"/>
              <a:ext cx="3434125" cy="588384"/>
              <a:chOff x="0" y="0"/>
              <a:chExt cx="3434123" cy="588383"/>
            </a:xfrm>
          </p:grpSpPr>
          <p:sp>
            <p:nvSpPr>
              <p:cNvPr id="328" name="How you earn"/>
              <p:cNvSpPr txBox="1"/>
              <p:nvPr/>
            </p:nvSpPr>
            <p:spPr>
              <a:xfrm>
                <a:off x="33733" y="6689"/>
                <a:ext cx="3400391" cy="449469"/>
              </a:xfrm>
              <a:prstGeom prst="rect">
                <a:avLst/>
              </a:prstGeom>
              <a:solidFill>
                <a:schemeClr val="accent2"/>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defRPr sz="3000">
                    <a:solidFill>
                      <a:srgbClr val="FFFFFF"/>
                    </a:solidFill>
                    <a:latin typeface="+mn-lt"/>
                    <a:ea typeface="+mn-ea"/>
                    <a:cs typeface="+mn-cs"/>
                    <a:sym typeface="Calibri"/>
                  </a:defRPr>
                </a:lvl1pPr>
              </a:lstStyle>
              <a:p>
                <a:pPr/>
                <a:r>
                  <a:t>Mitigation Measures</a:t>
                </a:r>
              </a:p>
            </p:txBody>
          </p:sp>
          <p:pic>
            <p:nvPicPr>
              <p:cNvPr id="329" name="How you earn How you earn" descr="How you earn How you earn"/>
              <p:cNvPicPr>
                <a:picLocks noChangeAspect="1"/>
              </p:cNvPicPr>
              <p:nvPr/>
            </p:nvPicPr>
            <p:blipFill>
              <a:blip r:embed="rId3">
                <a:extLst/>
              </a:blip>
              <a:stretch>
                <a:fillRect/>
              </a:stretch>
            </p:blipFill>
            <p:spPr>
              <a:xfrm>
                <a:off x="0" y="0"/>
                <a:ext cx="1749196" cy="588384"/>
              </a:xfrm>
              <a:prstGeom prst="rect">
                <a:avLst/>
              </a:prstGeom>
              <a:ln w="12700" cap="flat">
                <a:noFill/>
                <a:miter lim="400000"/>
              </a:ln>
              <a:effectLst/>
            </p:spPr>
          </p:pic>
        </p:grpSp>
        <p:pic>
          <p:nvPicPr>
            <p:cNvPr id="331" name="Commission Incentives and Bonuses Commission Incentives and Bonuses" descr="Commission Incentives and Bonuses Commission Incentives and Bonuses"/>
            <p:cNvPicPr>
              <a:picLocks noChangeAspect="0"/>
            </p:cNvPicPr>
            <p:nvPr/>
          </p:nvPicPr>
          <p:blipFill>
            <a:blip r:embed="rId4">
              <a:extLst/>
            </a:blip>
            <a:stretch>
              <a:fillRect/>
            </a:stretch>
          </p:blipFill>
          <p:spPr>
            <a:xfrm>
              <a:off x="0" y="-1"/>
              <a:ext cx="3613813" cy="726443"/>
            </a:xfrm>
            <a:prstGeom prst="rect">
              <a:avLst/>
            </a:prstGeom>
            <a:ln w="12700" cap="flat">
              <a:noFill/>
              <a:miter lim="400000"/>
            </a:ln>
            <a:effectLst/>
          </p:spPr>
        </p:pic>
      </p:grpSp>
      <p:sp>
        <p:nvSpPr>
          <p:cNvPr id="333" name="Water Fountain"/>
          <p:cNvSpPr/>
          <p:nvPr/>
        </p:nvSpPr>
        <p:spPr>
          <a:xfrm>
            <a:off x="10738222" y="751597"/>
            <a:ext cx="1309678" cy="16275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166" y="0"/>
                </a:moveTo>
                <a:cubicBezTo>
                  <a:pt x="8862" y="0"/>
                  <a:pt x="9558" y="214"/>
                  <a:pt x="10089" y="641"/>
                </a:cubicBezTo>
                <a:cubicBezTo>
                  <a:pt x="11151" y="1496"/>
                  <a:pt x="11151" y="2882"/>
                  <a:pt x="10089" y="3736"/>
                </a:cubicBezTo>
                <a:cubicBezTo>
                  <a:pt x="9027" y="4591"/>
                  <a:pt x="7305" y="4591"/>
                  <a:pt x="6243" y="3736"/>
                </a:cubicBezTo>
                <a:cubicBezTo>
                  <a:pt x="5181" y="2882"/>
                  <a:pt x="5181" y="1496"/>
                  <a:pt x="6243" y="641"/>
                </a:cubicBezTo>
                <a:cubicBezTo>
                  <a:pt x="6774" y="214"/>
                  <a:pt x="7470" y="0"/>
                  <a:pt x="8166" y="0"/>
                </a:cubicBezTo>
                <a:close/>
                <a:moveTo>
                  <a:pt x="13316" y="2565"/>
                </a:moveTo>
                <a:cubicBezTo>
                  <a:pt x="13658" y="2581"/>
                  <a:pt x="14000" y="2657"/>
                  <a:pt x="14319" y="2800"/>
                </a:cubicBezTo>
                <a:lnTo>
                  <a:pt x="20392" y="5516"/>
                </a:lnTo>
                <a:cubicBezTo>
                  <a:pt x="21097" y="5832"/>
                  <a:pt x="21521" y="6397"/>
                  <a:pt x="21589" y="6998"/>
                </a:cubicBezTo>
                <a:lnTo>
                  <a:pt x="21600" y="7003"/>
                </a:lnTo>
                <a:lnTo>
                  <a:pt x="21600" y="7184"/>
                </a:lnTo>
                <a:cubicBezTo>
                  <a:pt x="21600" y="7187"/>
                  <a:pt x="21600" y="7189"/>
                  <a:pt x="21600" y="7192"/>
                </a:cubicBezTo>
                <a:lnTo>
                  <a:pt x="21600" y="20339"/>
                </a:lnTo>
                <a:cubicBezTo>
                  <a:pt x="21600" y="21035"/>
                  <a:pt x="20898" y="21600"/>
                  <a:pt x="20033" y="21600"/>
                </a:cubicBezTo>
                <a:cubicBezTo>
                  <a:pt x="19169" y="21600"/>
                  <a:pt x="18467" y="21035"/>
                  <a:pt x="18467" y="20339"/>
                </a:cubicBezTo>
                <a:lnTo>
                  <a:pt x="18467" y="8947"/>
                </a:lnTo>
                <a:cubicBezTo>
                  <a:pt x="18345" y="8912"/>
                  <a:pt x="18225" y="8873"/>
                  <a:pt x="18108" y="8821"/>
                </a:cubicBezTo>
                <a:lnTo>
                  <a:pt x="13176" y="6613"/>
                </a:lnTo>
                <a:lnTo>
                  <a:pt x="13176" y="9102"/>
                </a:lnTo>
                <a:cubicBezTo>
                  <a:pt x="13176" y="9333"/>
                  <a:pt x="13072" y="9556"/>
                  <a:pt x="12882" y="9728"/>
                </a:cubicBezTo>
                <a:lnTo>
                  <a:pt x="10431" y="11963"/>
                </a:lnTo>
                <a:cubicBezTo>
                  <a:pt x="10199" y="12174"/>
                  <a:pt x="9875" y="12282"/>
                  <a:pt x="9550" y="12282"/>
                </a:cubicBezTo>
                <a:cubicBezTo>
                  <a:pt x="9274" y="12282"/>
                  <a:pt x="8996" y="12204"/>
                  <a:pt x="8772" y="12045"/>
                </a:cubicBezTo>
                <a:cubicBezTo>
                  <a:pt x="8286" y="11700"/>
                  <a:pt x="8240" y="11102"/>
                  <a:pt x="8669" y="10711"/>
                </a:cubicBezTo>
                <a:lnTo>
                  <a:pt x="10827" y="8745"/>
                </a:lnTo>
                <a:lnTo>
                  <a:pt x="10827" y="4762"/>
                </a:lnTo>
                <a:cubicBezTo>
                  <a:pt x="10827" y="4721"/>
                  <a:pt x="10836" y="4681"/>
                  <a:pt x="10842" y="4641"/>
                </a:cubicBezTo>
                <a:cubicBezTo>
                  <a:pt x="10795" y="4269"/>
                  <a:pt x="10883" y="3885"/>
                  <a:pt x="11125" y="3534"/>
                </a:cubicBezTo>
                <a:cubicBezTo>
                  <a:pt x="11519" y="2963"/>
                  <a:pt x="12225" y="2621"/>
                  <a:pt x="12977" y="2568"/>
                </a:cubicBezTo>
                <a:cubicBezTo>
                  <a:pt x="13089" y="2560"/>
                  <a:pt x="13203" y="2560"/>
                  <a:pt x="13316" y="2565"/>
                </a:cubicBezTo>
                <a:close/>
                <a:moveTo>
                  <a:pt x="6056" y="4890"/>
                </a:moveTo>
                <a:cubicBezTo>
                  <a:pt x="6274" y="4877"/>
                  <a:pt x="6449" y="5007"/>
                  <a:pt x="6465" y="5181"/>
                </a:cubicBezTo>
                <a:cubicBezTo>
                  <a:pt x="6482" y="5354"/>
                  <a:pt x="6308" y="5506"/>
                  <a:pt x="6092" y="5520"/>
                </a:cubicBezTo>
                <a:cubicBezTo>
                  <a:pt x="6080" y="5521"/>
                  <a:pt x="6068" y="5522"/>
                  <a:pt x="6056" y="5522"/>
                </a:cubicBezTo>
                <a:cubicBezTo>
                  <a:pt x="5856" y="5521"/>
                  <a:pt x="5685" y="5398"/>
                  <a:pt x="5666" y="5235"/>
                </a:cubicBezTo>
                <a:cubicBezTo>
                  <a:pt x="5647" y="5061"/>
                  <a:pt x="5805" y="4908"/>
                  <a:pt x="6021" y="4892"/>
                </a:cubicBezTo>
                <a:lnTo>
                  <a:pt x="6056" y="4890"/>
                </a:lnTo>
                <a:close/>
                <a:moveTo>
                  <a:pt x="7547" y="5056"/>
                </a:moveTo>
                <a:cubicBezTo>
                  <a:pt x="7598" y="5055"/>
                  <a:pt x="7650" y="5061"/>
                  <a:pt x="7700" y="5078"/>
                </a:cubicBezTo>
                <a:cubicBezTo>
                  <a:pt x="7705" y="5079"/>
                  <a:pt x="7719" y="5085"/>
                  <a:pt x="7724" y="5086"/>
                </a:cubicBezTo>
                <a:cubicBezTo>
                  <a:pt x="7918" y="5156"/>
                  <a:pt x="8002" y="5338"/>
                  <a:pt x="7919" y="5496"/>
                </a:cubicBezTo>
                <a:cubicBezTo>
                  <a:pt x="7855" y="5615"/>
                  <a:pt x="7709" y="5685"/>
                  <a:pt x="7556" y="5685"/>
                </a:cubicBezTo>
                <a:cubicBezTo>
                  <a:pt x="7506" y="5685"/>
                  <a:pt x="7455" y="5679"/>
                  <a:pt x="7407" y="5663"/>
                </a:cubicBezTo>
                <a:cubicBezTo>
                  <a:pt x="7206" y="5598"/>
                  <a:pt x="7110" y="5415"/>
                  <a:pt x="7191" y="5253"/>
                </a:cubicBezTo>
                <a:cubicBezTo>
                  <a:pt x="7252" y="5132"/>
                  <a:pt x="7395" y="5058"/>
                  <a:pt x="7547" y="5056"/>
                </a:cubicBezTo>
                <a:close/>
                <a:moveTo>
                  <a:pt x="4593" y="5270"/>
                </a:moveTo>
                <a:cubicBezTo>
                  <a:pt x="4743" y="5251"/>
                  <a:pt x="4899" y="5304"/>
                  <a:pt x="4985" y="5415"/>
                </a:cubicBezTo>
                <a:cubicBezTo>
                  <a:pt x="5099" y="5563"/>
                  <a:pt x="5043" y="5757"/>
                  <a:pt x="4859" y="5849"/>
                </a:cubicBezTo>
                <a:lnTo>
                  <a:pt x="4836" y="5862"/>
                </a:lnTo>
                <a:cubicBezTo>
                  <a:pt x="4771" y="5895"/>
                  <a:pt x="4699" y="5910"/>
                  <a:pt x="4628" y="5910"/>
                </a:cubicBezTo>
                <a:cubicBezTo>
                  <a:pt x="4498" y="5910"/>
                  <a:pt x="4369" y="5858"/>
                  <a:pt x="4295" y="5763"/>
                </a:cubicBezTo>
                <a:cubicBezTo>
                  <a:pt x="4180" y="5615"/>
                  <a:pt x="4235" y="5420"/>
                  <a:pt x="4419" y="5327"/>
                </a:cubicBezTo>
                <a:lnTo>
                  <a:pt x="4446" y="5314"/>
                </a:lnTo>
                <a:cubicBezTo>
                  <a:pt x="4492" y="5291"/>
                  <a:pt x="4542" y="5276"/>
                  <a:pt x="4593" y="5270"/>
                </a:cubicBezTo>
                <a:close/>
                <a:moveTo>
                  <a:pt x="3490" y="6109"/>
                </a:moveTo>
                <a:cubicBezTo>
                  <a:pt x="3588" y="6098"/>
                  <a:pt x="3692" y="6118"/>
                  <a:pt x="3779" y="6170"/>
                </a:cubicBezTo>
                <a:cubicBezTo>
                  <a:pt x="3952" y="6273"/>
                  <a:pt x="3983" y="6475"/>
                  <a:pt x="3854" y="6615"/>
                </a:cubicBezTo>
                <a:cubicBezTo>
                  <a:pt x="3778" y="6698"/>
                  <a:pt x="3660" y="6742"/>
                  <a:pt x="3540" y="6742"/>
                </a:cubicBezTo>
                <a:cubicBezTo>
                  <a:pt x="3459" y="6742"/>
                  <a:pt x="3377" y="6723"/>
                  <a:pt x="3307" y="6681"/>
                </a:cubicBezTo>
                <a:cubicBezTo>
                  <a:pt x="3133" y="6577"/>
                  <a:pt x="3097" y="6379"/>
                  <a:pt x="3225" y="6239"/>
                </a:cubicBezTo>
                <a:cubicBezTo>
                  <a:pt x="3226" y="6238"/>
                  <a:pt x="3233" y="6231"/>
                  <a:pt x="3234" y="6230"/>
                </a:cubicBezTo>
                <a:cubicBezTo>
                  <a:pt x="3298" y="6161"/>
                  <a:pt x="3392" y="6119"/>
                  <a:pt x="3490" y="6109"/>
                </a:cubicBezTo>
                <a:close/>
                <a:moveTo>
                  <a:pt x="7461" y="7104"/>
                </a:moveTo>
                <a:cubicBezTo>
                  <a:pt x="8237" y="7098"/>
                  <a:pt x="9789" y="7192"/>
                  <a:pt x="9789" y="8049"/>
                </a:cubicBezTo>
                <a:cubicBezTo>
                  <a:pt x="9789" y="8049"/>
                  <a:pt x="9788" y="8507"/>
                  <a:pt x="8711" y="9413"/>
                </a:cubicBezTo>
                <a:lnTo>
                  <a:pt x="4274" y="13404"/>
                </a:lnTo>
                <a:lnTo>
                  <a:pt x="0" y="13478"/>
                </a:lnTo>
                <a:lnTo>
                  <a:pt x="0" y="7120"/>
                </a:lnTo>
                <a:lnTo>
                  <a:pt x="7032" y="7120"/>
                </a:lnTo>
                <a:cubicBezTo>
                  <a:pt x="7032" y="7120"/>
                  <a:pt x="7203" y="7107"/>
                  <a:pt x="7461" y="7104"/>
                </a:cubicBezTo>
                <a:close/>
              </a:path>
            </a:pathLst>
          </a:custGeom>
          <a:solidFill>
            <a:srgbClr val="FFFFFF"/>
          </a:solidFill>
          <a:ln w="25400">
            <a:solidFill>
              <a:schemeClr val="accent1"/>
            </a:solidFill>
          </a:ln>
        </p:spPr>
        <p:txBody>
          <a:bodyPr lIns="45718" tIns="45718" rIns="45718" bIns="45718" anchor="ctr"/>
          <a:lstStyle/>
          <a:p>
            <a:pPr/>
          </a:p>
        </p:txBody>
      </p:sp>
      <p:grpSp>
        <p:nvGrpSpPr>
          <p:cNvPr id="338" name="Group"/>
          <p:cNvGrpSpPr/>
          <p:nvPr/>
        </p:nvGrpSpPr>
        <p:grpSpPr>
          <a:xfrm>
            <a:off x="662794" y="1198069"/>
            <a:ext cx="3256543" cy="485491"/>
            <a:chOff x="0" y="0"/>
            <a:chExt cx="3256541" cy="485490"/>
          </a:xfrm>
        </p:grpSpPr>
        <p:grpSp>
          <p:nvGrpSpPr>
            <p:cNvPr id="336" name="Group"/>
            <p:cNvGrpSpPr/>
            <p:nvPr/>
          </p:nvGrpSpPr>
          <p:grpSpPr>
            <a:xfrm>
              <a:off x="922987" y="0"/>
              <a:ext cx="2333555" cy="485491"/>
              <a:chOff x="0" y="0"/>
              <a:chExt cx="2333554" cy="485490"/>
            </a:xfrm>
          </p:grpSpPr>
          <p:sp>
            <p:nvSpPr>
              <p:cNvPr id="334" name="Change somebodies life with our life products"/>
              <p:cNvSpPr txBox="1"/>
              <p:nvPr/>
            </p:nvSpPr>
            <p:spPr>
              <a:xfrm>
                <a:off x="22606" y="38100"/>
                <a:ext cx="1926694" cy="332738"/>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p>
                <a:pPr defTabSz="457200">
                  <a:spcBef>
                    <a:spcPts val="1200"/>
                  </a:spcBef>
                  <a:defRPr sz="1600">
                    <a:latin typeface="Times Roman"/>
                    <a:ea typeface="Times Roman"/>
                    <a:cs typeface="Times Roman"/>
                    <a:sym typeface="Times Roman"/>
                  </a:defRPr>
                </a:pPr>
                <a:r>
                  <a:t>Subsurface Barrier </a:t>
                </a:r>
                <a:endParaRPr sz="1200"/>
              </a:p>
              <a:p>
                <a:pPr defTabSz="457200">
                  <a:spcBef>
                    <a:spcPts val="1200"/>
                  </a:spcBef>
                  <a:defRPr sz="1600">
                    <a:latin typeface="Times Roman"/>
                    <a:ea typeface="Times Roman"/>
                    <a:cs typeface="Times Roman"/>
                    <a:sym typeface="Times Roman"/>
                  </a:defRPr>
                </a:pPr>
                <a:r>
                  <a:t> </a:t>
                </a:r>
                <a:endParaRPr sz="1200"/>
              </a:p>
              <a:p>
                <a:pPr defTabSz="457200">
                  <a:spcBef>
                    <a:spcPts val="1200"/>
                  </a:spcBef>
                  <a:defRPr sz="1600">
                    <a:latin typeface="Times Roman"/>
                    <a:ea typeface="Times Roman"/>
                    <a:cs typeface="Times Roman"/>
                    <a:sym typeface="Times Roman"/>
                  </a:defRPr>
                </a:pPr>
                <a:r>
                  <a:t> </a:t>
                </a:r>
              </a:p>
            </p:txBody>
          </p:sp>
          <p:pic>
            <p:nvPicPr>
              <p:cNvPr id="335" name="Change somebodies life with our life products Change somebodies life with our life products" descr="Change somebodies life with our life products Change somebodies life with our life products"/>
              <p:cNvPicPr>
                <a:picLocks noChangeAspect="0"/>
              </p:cNvPicPr>
              <p:nvPr/>
            </p:nvPicPr>
            <p:blipFill>
              <a:blip r:embed="rId5">
                <a:extLst/>
              </a:blip>
              <a:stretch>
                <a:fillRect/>
              </a:stretch>
            </p:blipFill>
            <p:spPr>
              <a:xfrm>
                <a:off x="0" y="0"/>
                <a:ext cx="2333555" cy="485491"/>
              </a:xfrm>
              <a:prstGeom prst="rect">
                <a:avLst/>
              </a:prstGeom>
              <a:ln w="12700" cap="flat">
                <a:noFill/>
                <a:miter lim="400000"/>
              </a:ln>
              <a:effectLst/>
            </p:spPr>
          </p:pic>
        </p:grpSp>
        <p:sp>
          <p:nvSpPr>
            <p:cNvPr id="337" name="Arrow"/>
            <p:cNvSpPr/>
            <p:nvPr/>
          </p:nvSpPr>
          <p:spPr>
            <a:xfrm>
              <a:off x="0" y="152436"/>
              <a:ext cx="789690" cy="181056"/>
            </a:xfrm>
            <a:prstGeom prst="rightArrow">
              <a:avLst>
                <a:gd name="adj1" fmla="val 32000"/>
                <a:gd name="adj2" fmla="val 331782"/>
              </a:avLst>
            </a:prstGeom>
            <a:solidFill>
              <a:srgbClr val="FFFFFF"/>
            </a:solidFill>
            <a:ln w="12700" cap="flat">
              <a:solidFill>
                <a:schemeClr val="accent1"/>
              </a:solidFill>
              <a:prstDash val="solid"/>
              <a:miter lim="800000"/>
            </a:ln>
            <a:effectLst/>
          </p:spPr>
          <p:txBody>
            <a:bodyPr wrap="square" lIns="45718" tIns="45718" rIns="45718" bIns="45718" numCol="1" anchor="ctr">
              <a:noAutofit/>
            </a:bodyPr>
            <a:lstStyle/>
            <a:p>
              <a:pPr>
                <a:defRPr>
                  <a:latin typeface="+mn-lt"/>
                  <a:ea typeface="+mn-ea"/>
                  <a:cs typeface="+mn-cs"/>
                  <a:sym typeface="Calibri"/>
                </a:defRPr>
              </a:pPr>
            </a:p>
          </p:txBody>
        </p:sp>
      </p:grpSp>
      <p:sp>
        <p:nvSpPr>
          <p:cNvPr id="339" name="Fig. Copyright at Manivannan Vengadesan Department of Geology, Anna University."/>
          <p:cNvSpPr txBox="1"/>
          <p:nvPr/>
        </p:nvSpPr>
        <p:spPr>
          <a:xfrm>
            <a:off x="10004603" y="227280"/>
            <a:ext cx="2188901" cy="599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066">
                <a:latin typeface="Times Roman"/>
                <a:ea typeface="Times Roman"/>
                <a:cs typeface="Times Roman"/>
                <a:sym typeface="Times Roman"/>
              </a:defRPr>
            </a:pPr>
            <a:r>
              <a:t>Fig. Copyright at Manivannan Vengadesan</a:t>
            </a:r>
            <a:r>
              <a:rPr sz="1200"/>
              <a:t> </a:t>
            </a:r>
            <a:r>
              <a:t>Department of Geology, Anna University.</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0EEF0"/>
        </a:solidFill>
      </p:bgPr>
    </p:bg>
    <p:spTree>
      <p:nvGrpSpPr>
        <p:cNvPr id="1" name=""/>
        <p:cNvGrpSpPr/>
        <p:nvPr/>
      </p:nvGrpSpPr>
      <p:grpSpPr>
        <a:xfrm>
          <a:off x="0" y="0"/>
          <a:ext cx="0" cy="0"/>
          <a:chOff x="0" y="0"/>
          <a:chExt cx="0" cy="0"/>
        </a:xfrm>
      </p:grpSpPr>
      <p:pic>
        <p:nvPicPr>
          <p:cNvPr id="341" name="ESDM.jpeg" descr="ESDM.jpeg"/>
          <p:cNvPicPr>
            <a:picLocks noChangeAspect="1"/>
          </p:cNvPicPr>
          <p:nvPr/>
        </p:nvPicPr>
        <p:blipFill>
          <a:blip r:embed="rId2">
            <a:extLst/>
          </a:blip>
          <a:stretch>
            <a:fillRect/>
          </a:stretch>
        </p:blipFill>
        <p:spPr>
          <a:xfrm>
            <a:off x="-206162" y="-16985"/>
            <a:ext cx="12488967" cy="7805606"/>
          </a:xfrm>
          <a:prstGeom prst="rect">
            <a:avLst/>
          </a:prstGeom>
          <a:ln w="12700">
            <a:miter lim="400000"/>
          </a:ln>
        </p:spPr>
      </p:pic>
      <p:grpSp>
        <p:nvGrpSpPr>
          <p:cNvPr id="344" name="Thank you very much"/>
          <p:cNvGrpSpPr/>
          <p:nvPr/>
        </p:nvGrpSpPr>
        <p:grpSpPr>
          <a:xfrm>
            <a:off x="274039" y="2929793"/>
            <a:ext cx="11643922" cy="2521170"/>
            <a:chOff x="0" y="0"/>
            <a:chExt cx="11643921" cy="2521169"/>
          </a:xfrm>
        </p:grpSpPr>
        <p:sp>
          <p:nvSpPr>
            <p:cNvPr id="342" name="Line"/>
            <p:cNvSpPr/>
            <p:nvPr/>
          </p:nvSpPr>
          <p:spPr>
            <a:xfrm>
              <a:off x="1227612" y="540149"/>
              <a:ext cx="1981021" cy="1981021"/>
            </a:xfrm>
            <a:prstGeom prst="line">
              <a:avLst/>
            </a:prstGeom>
            <a:solidFill>
              <a:schemeClr val="accent2"/>
            </a:solidFill>
            <a:ln w="12700" cap="flat">
              <a:noFill/>
              <a:miter lim="400000"/>
            </a:ln>
            <a:effectLst/>
          </p:spPr>
          <p:txBody>
            <a:bodyPr wrap="square" lIns="45718" tIns="45718" rIns="45718" bIns="45718" numCol="1" anchor="t">
              <a:noAutofit/>
            </a:bodyPr>
            <a:lstStyle/>
            <a:p>
              <a:pPr/>
            </a:p>
          </p:txBody>
        </p:sp>
        <p:sp>
          <p:nvSpPr>
            <p:cNvPr id="343" name="Thank you very much"/>
            <p:cNvSpPr txBox="1"/>
            <p:nvPr/>
          </p:nvSpPr>
          <p:spPr>
            <a:xfrm>
              <a:off x="0" y="0"/>
              <a:ext cx="11643922" cy="1687826"/>
            </a:xfrm>
            <a:prstGeom prst="rect">
              <a:avLst/>
            </a:prstGeom>
            <a:solidFill>
              <a:schemeClr val="accent2">
                <a:satOff val="-18194"/>
                <a:lumOff val="-11215"/>
              </a:schemeClr>
            </a:solidFill>
            <a:ln w="50800" cap="flat">
              <a:solidFill>
                <a:srgbClr val="5698D3"/>
              </a:solidFill>
              <a:prstDash val="solid"/>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defRPr sz="9400">
                  <a:solidFill>
                    <a:srgbClr val="FFFFFF"/>
                  </a:solidFill>
                </a:defRPr>
              </a:lvl1pPr>
            </a:lstStyle>
            <a:p>
              <a:pPr/>
              <a:r>
                <a:t>Thank you very much</a:t>
              </a:r>
            </a:p>
          </p:txBody>
        </p:sp>
      </p:grpSp>
      <p:sp>
        <p:nvSpPr>
          <p:cNvPr id="345" name="Hibiscus"/>
          <p:cNvSpPr/>
          <p:nvPr/>
        </p:nvSpPr>
        <p:spPr>
          <a:xfrm>
            <a:off x="5745441" y="669984"/>
            <a:ext cx="1272085" cy="1267879"/>
          </a:xfrm>
          <a:custGeom>
            <a:avLst/>
            <a:gdLst/>
            <a:ahLst/>
            <a:cxnLst>
              <a:cxn ang="0">
                <a:pos x="wd2" y="hd2"/>
              </a:cxn>
              <a:cxn ang="5400000">
                <a:pos x="wd2" y="hd2"/>
              </a:cxn>
              <a:cxn ang="10800000">
                <a:pos x="wd2" y="hd2"/>
              </a:cxn>
              <a:cxn ang="16200000">
                <a:pos x="wd2" y="hd2"/>
              </a:cxn>
            </a:cxnLst>
            <a:rect l="0" t="0" r="r" b="b"/>
            <a:pathLst>
              <a:path w="20345" h="21124" fill="norm" stroke="1" extrusionOk="0">
                <a:moveTo>
                  <a:pt x="12484" y="0"/>
                </a:moveTo>
                <a:cubicBezTo>
                  <a:pt x="12377" y="6"/>
                  <a:pt x="12289" y="68"/>
                  <a:pt x="12268" y="164"/>
                </a:cubicBezTo>
                <a:cubicBezTo>
                  <a:pt x="12252" y="233"/>
                  <a:pt x="12273" y="307"/>
                  <a:pt x="12322" y="366"/>
                </a:cubicBezTo>
                <a:cubicBezTo>
                  <a:pt x="12382" y="503"/>
                  <a:pt x="12329" y="604"/>
                  <a:pt x="12280" y="806"/>
                </a:cubicBezTo>
                <a:cubicBezTo>
                  <a:pt x="12233" y="1004"/>
                  <a:pt x="12099" y="1436"/>
                  <a:pt x="12036" y="1858"/>
                </a:cubicBezTo>
                <a:lnTo>
                  <a:pt x="12029" y="1888"/>
                </a:lnTo>
                <a:cubicBezTo>
                  <a:pt x="11856" y="1709"/>
                  <a:pt x="11624" y="1432"/>
                  <a:pt x="11389" y="1088"/>
                </a:cubicBezTo>
                <a:cubicBezTo>
                  <a:pt x="11223" y="846"/>
                  <a:pt x="11255" y="848"/>
                  <a:pt x="11317" y="753"/>
                </a:cubicBezTo>
                <a:cubicBezTo>
                  <a:pt x="11373" y="697"/>
                  <a:pt x="11402" y="627"/>
                  <a:pt x="11392" y="558"/>
                </a:cubicBezTo>
                <a:cubicBezTo>
                  <a:pt x="11372" y="428"/>
                  <a:pt x="11218" y="351"/>
                  <a:pt x="11049" y="386"/>
                </a:cubicBezTo>
                <a:cubicBezTo>
                  <a:pt x="10879" y="421"/>
                  <a:pt x="10757" y="555"/>
                  <a:pt x="10777" y="686"/>
                </a:cubicBezTo>
                <a:cubicBezTo>
                  <a:pt x="10787" y="756"/>
                  <a:pt x="10838" y="811"/>
                  <a:pt x="10909" y="841"/>
                </a:cubicBezTo>
                <a:cubicBezTo>
                  <a:pt x="11028" y="877"/>
                  <a:pt x="11130" y="1044"/>
                  <a:pt x="11219" y="1229"/>
                </a:cubicBezTo>
                <a:cubicBezTo>
                  <a:pt x="11291" y="1380"/>
                  <a:pt x="11608" y="2014"/>
                  <a:pt x="11926" y="2423"/>
                </a:cubicBezTo>
                <a:lnTo>
                  <a:pt x="11912" y="2497"/>
                </a:lnTo>
                <a:cubicBezTo>
                  <a:pt x="10901" y="5112"/>
                  <a:pt x="10487" y="8276"/>
                  <a:pt x="10357" y="11150"/>
                </a:cubicBezTo>
                <a:cubicBezTo>
                  <a:pt x="10171" y="10225"/>
                  <a:pt x="9915" y="9417"/>
                  <a:pt x="10026" y="8900"/>
                </a:cubicBezTo>
                <a:cubicBezTo>
                  <a:pt x="10220" y="8007"/>
                  <a:pt x="10499" y="6619"/>
                  <a:pt x="9214" y="6132"/>
                </a:cubicBezTo>
                <a:cubicBezTo>
                  <a:pt x="8395" y="5821"/>
                  <a:pt x="7914" y="5704"/>
                  <a:pt x="7698" y="4535"/>
                </a:cubicBezTo>
                <a:cubicBezTo>
                  <a:pt x="7482" y="3367"/>
                  <a:pt x="6978" y="3785"/>
                  <a:pt x="6701" y="4054"/>
                </a:cubicBezTo>
                <a:cubicBezTo>
                  <a:pt x="6425" y="4322"/>
                  <a:pt x="4992" y="4117"/>
                  <a:pt x="4967" y="5552"/>
                </a:cubicBezTo>
                <a:cubicBezTo>
                  <a:pt x="4943" y="6987"/>
                  <a:pt x="2431" y="6521"/>
                  <a:pt x="3206" y="7681"/>
                </a:cubicBezTo>
                <a:cubicBezTo>
                  <a:pt x="4294" y="9310"/>
                  <a:pt x="6955" y="9018"/>
                  <a:pt x="8095" y="9269"/>
                </a:cubicBezTo>
                <a:cubicBezTo>
                  <a:pt x="8896" y="9446"/>
                  <a:pt x="9368" y="10426"/>
                  <a:pt x="9631" y="11288"/>
                </a:cubicBezTo>
                <a:cubicBezTo>
                  <a:pt x="8223" y="8736"/>
                  <a:pt x="5993" y="9746"/>
                  <a:pt x="3735" y="8986"/>
                </a:cubicBezTo>
                <a:cubicBezTo>
                  <a:pt x="2050" y="8419"/>
                  <a:pt x="2183" y="10674"/>
                  <a:pt x="625" y="12245"/>
                </a:cubicBezTo>
                <a:cubicBezTo>
                  <a:pt x="-933" y="13816"/>
                  <a:pt x="712" y="14363"/>
                  <a:pt x="2384" y="14908"/>
                </a:cubicBezTo>
                <a:cubicBezTo>
                  <a:pt x="4057" y="15453"/>
                  <a:pt x="4092" y="14375"/>
                  <a:pt x="6171" y="13606"/>
                </a:cubicBezTo>
                <a:cubicBezTo>
                  <a:pt x="7920" y="12958"/>
                  <a:pt x="7298" y="12069"/>
                  <a:pt x="8151" y="11766"/>
                </a:cubicBezTo>
                <a:cubicBezTo>
                  <a:pt x="8730" y="11561"/>
                  <a:pt x="9022" y="11924"/>
                  <a:pt x="9149" y="12179"/>
                </a:cubicBezTo>
                <a:cubicBezTo>
                  <a:pt x="8455" y="12142"/>
                  <a:pt x="7634" y="12688"/>
                  <a:pt x="6879" y="14744"/>
                </a:cubicBezTo>
                <a:cubicBezTo>
                  <a:pt x="5743" y="17838"/>
                  <a:pt x="8718" y="18164"/>
                  <a:pt x="10184" y="20640"/>
                </a:cubicBezTo>
                <a:cubicBezTo>
                  <a:pt x="10751" y="21598"/>
                  <a:pt x="11274" y="20897"/>
                  <a:pt x="11603" y="20539"/>
                </a:cubicBezTo>
                <a:cubicBezTo>
                  <a:pt x="15613" y="16340"/>
                  <a:pt x="13280" y="13213"/>
                  <a:pt x="12652" y="12497"/>
                </a:cubicBezTo>
                <a:cubicBezTo>
                  <a:pt x="12212" y="11994"/>
                  <a:pt x="11820" y="12195"/>
                  <a:pt x="11622" y="12361"/>
                </a:cubicBezTo>
                <a:cubicBezTo>
                  <a:pt x="11934" y="12078"/>
                  <a:pt x="12327" y="11846"/>
                  <a:pt x="12727" y="11968"/>
                </a:cubicBezTo>
                <a:cubicBezTo>
                  <a:pt x="13592" y="12233"/>
                  <a:pt x="13005" y="13149"/>
                  <a:pt x="14781" y="13719"/>
                </a:cubicBezTo>
                <a:cubicBezTo>
                  <a:pt x="16888" y="14396"/>
                  <a:pt x="18424" y="16397"/>
                  <a:pt x="19875" y="15343"/>
                </a:cubicBezTo>
                <a:cubicBezTo>
                  <a:pt x="20505" y="14885"/>
                  <a:pt x="20667" y="12193"/>
                  <a:pt x="19298" y="11674"/>
                </a:cubicBezTo>
                <a:cubicBezTo>
                  <a:pt x="17288" y="10912"/>
                  <a:pt x="18684" y="8356"/>
                  <a:pt x="17023" y="8996"/>
                </a:cubicBezTo>
                <a:cubicBezTo>
                  <a:pt x="15012" y="9772"/>
                  <a:pt x="12702" y="9707"/>
                  <a:pt x="11160" y="11665"/>
                </a:cubicBezTo>
                <a:cubicBezTo>
                  <a:pt x="13110" y="8921"/>
                  <a:pt x="14454" y="8583"/>
                  <a:pt x="16510" y="8498"/>
                </a:cubicBezTo>
                <a:cubicBezTo>
                  <a:pt x="18780" y="8404"/>
                  <a:pt x="17375" y="7657"/>
                  <a:pt x="17943" y="6455"/>
                </a:cubicBezTo>
                <a:cubicBezTo>
                  <a:pt x="18512" y="5252"/>
                  <a:pt x="18520" y="4677"/>
                  <a:pt x="17661" y="4706"/>
                </a:cubicBezTo>
                <a:cubicBezTo>
                  <a:pt x="16801" y="4734"/>
                  <a:pt x="16505" y="4115"/>
                  <a:pt x="14947" y="3800"/>
                </a:cubicBezTo>
                <a:cubicBezTo>
                  <a:pt x="13390" y="3485"/>
                  <a:pt x="13823" y="4939"/>
                  <a:pt x="13037" y="5355"/>
                </a:cubicBezTo>
                <a:cubicBezTo>
                  <a:pt x="10833" y="6013"/>
                  <a:pt x="12296" y="7080"/>
                  <a:pt x="11656" y="9316"/>
                </a:cubicBezTo>
                <a:cubicBezTo>
                  <a:pt x="11446" y="10048"/>
                  <a:pt x="11213" y="10634"/>
                  <a:pt x="10987" y="11099"/>
                </a:cubicBezTo>
                <a:cubicBezTo>
                  <a:pt x="11066" y="6162"/>
                  <a:pt x="12016" y="3397"/>
                  <a:pt x="12290" y="2543"/>
                </a:cubicBezTo>
                <a:cubicBezTo>
                  <a:pt x="12751" y="2316"/>
                  <a:pt x="13384" y="1726"/>
                  <a:pt x="13518" y="1596"/>
                </a:cubicBezTo>
                <a:cubicBezTo>
                  <a:pt x="13664" y="1456"/>
                  <a:pt x="13816" y="1338"/>
                  <a:pt x="13940" y="1348"/>
                </a:cubicBezTo>
                <a:cubicBezTo>
                  <a:pt x="14016" y="1346"/>
                  <a:pt x="14082" y="1313"/>
                  <a:pt x="14116" y="1250"/>
                </a:cubicBezTo>
                <a:cubicBezTo>
                  <a:pt x="14179" y="1135"/>
                  <a:pt x="14109" y="965"/>
                  <a:pt x="13962" y="869"/>
                </a:cubicBezTo>
                <a:cubicBezTo>
                  <a:pt x="13815" y="774"/>
                  <a:pt x="13646" y="789"/>
                  <a:pt x="13584" y="904"/>
                </a:cubicBezTo>
                <a:cubicBezTo>
                  <a:pt x="13550" y="965"/>
                  <a:pt x="13554" y="1043"/>
                  <a:pt x="13587" y="1116"/>
                </a:cubicBezTo>
                <a:cubicBezTo>
                  <a:pt x="13613" y="1227"/>
                  <a:pt x="13644" y="1237"/>
                  <a:pt x="13407" y="1403"/>
                </a:cubicBezTo>
                <a:cubicBezTo>
                  <a:pt x="12993" y="1692"/>
                  <a:pt x="12617" y="1887"/>
                  <a:pt x="12398" y="1975"/>
                </a:cubicBezTo>
                <a:cubicBezTo>
                  <a:pt x="12420" y="1638"/>
                  <a:pt x="12443" y="1092"/>
                  <a:pt x="12492" y="846"/>
                </a:cubicBezTo>
                <a:cubicBezTo>
                  <a:pt x="12550" y="552"/>
                  <a:pt x="12606" y="528"/>
                  <a:pt x="12690" y="470"/>
                </a:cubicBezTo>
                <a:cubicBezTo>
                  <a:pt x="12691" y="470"/>
                  <a:pt x="12692" y="469"/>
                  <a:pt x="12692" y="469"/>
                </a:cubicBezTo>
                <a:cubicBezTo>
                  <a:pt x="12756" y="442"/>
                  <a:pt x="12804" y="392"/>
                  <a:pt x="12819" y="325"/>
                </a:cubicBezTo>
                <a:cubicBezTo>
                  <a:pt x="12848" y="197"/>
                  <a:pt x="12748" y="58"/>
                  <a:pt x="12595" y="13"/>
                </a:cubicBezTo>
                <a:cubicBezTo>
                  <a:pt x="12557" y="2"/>
                  <a:pt x="12519" y="-2"/>
                  <a:pt x="12484" y="0"/>
                </a:cubicBezTo>
                <a:close/>
                <a:moveTo>
                  <a:pt x="11548" y="12430"/>
                </a:moveTo>
                <a:cubicBezTo>
                  <a:pt x="11520" y="12460"/>
                  <a:pt x="11486" y="12497"/>
                  <a:pt x="11486" y="12497"/>
                </a:cubicBezTo>
                <a:cubicBezTo>
                  <a:pt x="11486" y="12497"/>
                  <a:pt x="11480" y="12497"/>
                  <a:pt x="11471" y="12500"/>
                </a:cubicBezTo>
                <a:cubicBezTo>
                  <a:pt x="11494" y="12476"/>
                  <a:pt x="11523" y="12454"/>
                  <a:pt x="11548" y="12430"/>
                </a:cubicBezTo>
                <a:close/>
              </a:path>
            </a:pathLst>
          </a:custGeom>
          <a:solidFill>
            <a:schemeClr val="accent2"/>
          </a:solidFill>
          <a:ln w="12700">
            <a:solidFill>
              <a:schemeClr val="accent1"/>
            </a:solidFill>
            <a:miter/>
          </a:ln>
        </p:spPr>
        <p:txBody>
          <a:bodyPr lIns="45718" tIns="45718" rIns="45718" bIns="45718" anchor="ctr"/>
          <a:lstStyle/>
          <a:p>
            <a:pPr>
              <a:defRPr>
                <a:latin typeface="+mn-lt"/>
                <a:ea typeface="+mn-ea"/>
                <a:cs typeface="+mn-cs"/>
                <a:sym typeface="Calibri"/>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0EEF0"/>
        </a:solidFill>
      </p:bgPr>
    </p:bg>
    <p:spTree>
      <p:nvGrpSpPr>
        <p:cNvPr id="1" name=""/>
        <p:cNvGrpSpPr/>
        <p:nvPr/>
      </p:nvGrpSpPr>
      <p:grpSpPr>
        <a:xfrm>
          <a:off x="0" y="0"/>
          <a:ext cx="0" cy="0"/>
          <a:chOff x="0" y="0"/>
          <a:chExt cx="0" cy="0"/>
        </a:xfrm>
      </p:grpSpPr>
      <p:grpSp>
        <p:nvGrpSpPr>
          <p:cNvPr id="128" name="Content"/>
          <p:cNvGrpSpPr/>
          <p:nvPr/>
        </p:nvGrpSpPr>
        <p:grpSpPr>
          <a:xfrm>
            <a:off x="572040" y="475731"/>
            <a:ext cx="2132701" cy="986917"/>
            <a:chOff x="0" y="0"/>
            <a:chExt cx="2132700" cy="986916"/>
          </a:xfrm>
        </p:grpSpPr>
        <p:sp>
          <p:nvSpPr>
            <p:cNvPr id="126" name="Content"/>
            <p:cNvSpPr txBox="1"/>
            <p:nvPr/>
          </p:nvSpPr>
          <p:spPr>
            <a:xfrm>
              <a:off x="114300" y="88899"/>
              <a:ext cx="1878697" cy="631313"/>
            </a:xfrm>
            <a:prstGeom prst="rect">
              <a:avLst/>
            </a:prstGeom>
            <a:solidFill>
              <a:schemeClr val="accent1">
                <a:satOff val="-3547"/>
                <a:lumOff val="-10352"/>
              </a:schemeClr>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sz="4300">
                  <a:solidFill>
                    <a:srgbClr val="FFFFFF"/>
                  </a:solidFill>
                  <a:latin typeface="+mn-lt"/>
                  <a:ea typeface="+mn-ea"/>
                  <a:cs typeface="+mn-cs"/>
                  <a:sym typeface="Calibri"/>
                </a:defRPr>
              </a:lvl1pPr>
            </a:lstStyle>
            <a:p>
              <a:pPr/>
              <a:r>
                <a:t>Content</a:t>
              </a:r>
            </a:p>
          </p:txBody>
        </p:sp>
        <p:pic>
          <p:nvPicPr>
            <p:cNvPr id="127" name="Content Content" descr="Content Content"/>
            <p:cNvPicPr>
              <a:picLocks noChangeAspect="1"/>
            </p:cNvPicPr>
            <p:nvPr/>
          </p:nvPicPr>
          <p:blipFill>
            <a:blip r:embed="rId2">
              <a:extLst/>
            </a:blip>
            <a:stretch>
              <a:fillRect/>
            </a:stretch>
          </p:blipFill>
          <p:spPr>
            <a:xfrm>
              <a:off x="0" y="0"/>
              <a:ext cx="2132701" cy="986917"/>
            </a:xfrm>
            <a:prstGeom prst="rect">
              <a:avLst/>
            </a:prstGeom>
            <a:ln w="12700" cap="flat">
              <a:noFill/>
              <a:miter lim="400000"/>
            </a:ln>
            <a:effectLst/>
          </p:spPr>
        </p:pic>
      </p:grpSp>
      <p:grpSp>
        <p:nvGrpSpPr>
          <p:cNvPr id="131" name="Group"/>
          <p:cNvGrpSpPr/>
          <p:nvPr/>
        </p:nvGrpSpPr>
        <p:grpSpPr>
          <a:xfrm>
            <a:off x="608366" y="4367495"/>
            <a:ext cx="3434124" cy="588384"/>
            <a:chOff x="0" y="0"/>
            <a:chExt cx="3434123" cy="588383"/>
          </a:xfrm>
        </p:grpSpPr>
        <p:sp>
          <p:nvSpPr>
            <p:cNvPr id="129" name="How you earn"/>
            <p:cNvSpPr txBox="1"/>
            <p:nvPr/>
          </p:nvSpPr>
          <p:spPr>
            <a:xfrm>
              <a:off x="33733" y="6689"/>
              <a:ext cx="3400391" cy="449469"/>
            </a:xfrm>
            <a:prstGeom prst="rect">
              <a:avLst/>
            </a:prstGeom>
            <a:solidFill>
              <a:schemeClr val="accent2"/>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defRPr sz="3000">
                  <a:solidFill>
                    <a:srgbClr val="FFFFFF"/>
                  </a:solidFill>
                  <a:latin typeface="+mn-lt"/>
                  <a:ea typeface="+mn-ea"/>
                  <a:cs typeface="+mn-cs"/>
                  <a:sym typeface="Calibri"/>
                </a:defRPr>
              </a:lvl1pPr>
            </a:lstStyle>
            <a:p>
              <a:pPr/>
              <a:r>
                <a:t>Mitigation Measures</a:t>
              </a:r>
            </a:p>
          </p:txBody>
        </p:sp>
        <p:pic>
          <p:nvPicPr>
            <p:cNvPr id="130" name="How you earn How you earn" descr="How you earn How you earn"/>
            <p:cNvPicPr>
              <a:picLocks noChangeAspect="1"/>
            </p:cNvPicPr>
            <p:nvPr/>
          </p:nvPicPr>
          <p:blipFill>
            <a:blip r:embed="rId3">
              <a:extLst/>
            </a:blip>
            <a:stretch>
              <a:fillRect/>
            </a:stretch>
          </p:blipFill>
          <p:spPr>
            <a:xfrm>
              <a:off x="0" y="0"/>
              <a:ext cx="1749196" cy="588384"/>
            </a:xfrm>
            <a:prstGeom prst="rect">
              <a:avLst/>
            </a:prstGeom>
            <a:ln w="12700" cap="flat">
              <a:noFill/>
              <a:miter lim="400000"/>
            </a:ln>
            <a:effectLst/>
          </p:spPr>
        </p:pic>
      </p:grpSp>
      <p:sp>
        <p:nvSpPr>
          <p:cNvPr id="132" name="Line"/>
          <p:cNvSpPr/>
          <p:nvPr/>
        </p:nvSpPr>
        <p:spPr>
          <a:xfrm>
            <a:off x="674170" y="1511098"/>
            <a:ext cx="6017455" cy="1"/>
          </a:xfrm>
          <a:prstGeom prst="line">
            <a:avLst/>
          </a:prstGeom>
          <a:ln w="12700">
            <a:solidFill>
              <a:schemeClr val="accent1"/>
            </a:solidFill>
            <a:miter/>
          </a:ln>
        </p:spPr>
        <p:txBody>
          <a:bodyPr lIns="45718" tIns="45718" rIns="45718" bIns="45718"/>
          <a:lstStyle/>
          <a:p>
            <a:pPr/>
          </a:p>
        </p:txBody>
      </p:sp>
      <p:grpSp>
        <p:nvGrpSpPr>
          <p:cNvPr id="135" name="Group"/>
          <p:cNvGrpSpPr/>
          <p:nvPr/>
        </p:nvGrpSpPr>
        <p:grpSpPr>
          <a:xfrm>
            <a:off x="569788" y="3466471"/>
            <a:ext cx="6007018" cy="783409"/>
            <a:chOff x="0" y="0"/>
            <a:chExt cx="6007016" cy="783408"/>
          </a:xfrm>
        </p:grpSpPr>
        <p:sp>
          <p:nvSpPr>
            <p:cNvPr id="133" name="Servises"/>
            <p:cNvSpPr txBox="1"/>
            <p:nvPr/>
          </p:nvSpPr>
          <p:spPr>
            <a:xfrm>
              <a:off x="110728" y="92218"/>
              <a:ext cx="5896289" cy="519377"/>
            </a:xfrm>
            <a:prstGeom prst="rect">
              <a:avLst/>
            </a:prstGeom>
            <a:solidFill>
              <a:schemeClr val="accent2"/>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defRPr sz="3000">
                  <a:solidFill>
                    <a:srgbClr val="FFFFFF"/>
                  </a:solidFill>
                  <a:latin typeface="+mn-lt"/>
                  <a:ea typeface="+mn-ea"/>
                  <a:cs typeface="+mn-cs"/>
                  <a:sym typeface="Calibri"/>
                </a:defRPr>
              </a:lvl1pPr>
            </a:lstStyle>
            <a:p>
              <a:pPr/>
              <a:r>
                <a:t>Identification of Seawater Intrusion</a:t>
              </a:r>
            </a:p>
          </p:txBody>
        </p:sp>
        <p:pic>
          <p:nvPicPr>
            <p:cNvPr id="134" name="How you earn How you earn" descr="How you earn How you earn"/>
            <p:cNvPicPr>
              <a:picLocks noChangeAspect="1"/>
            </p:cNvPicPr>
            <p:nvPr/>
          </p:nvPicPr>
          <p:blipFill>
            <a:blip r:embed="rId3">
              <a:extLst/>
            </a:blip>
            <a:stretch>
              <a:fillRect/>
            </a:stretch>
          </p:blipFill>
          <p:spPr>
            <a:xfrm>
              <a:off x="0" y="0"/>
              <a:ext cx="2328981" cy="783409"/>
            </a:xfrm>
            <a:prstGeom prst="rect">
              <a:avLst/>
            </a:prstGeom>
            <a:ln w="12700" cap="flat">
              <a:noFill/>
              <a:miter lim="400000"/>
            </a:ln>
            <a:effectLst/>
          </p:spPr>
        </p:pic>
      </p:grpSp>
      <p:grpSp>
        <p:nvGrpSpPr>
          <p:cNvPr id="138" name="Group"/>
          <p:cNvGrpSpPr/>
          <p:nvPr/>
        </p:nvGrpSpPr>
        <p:grpSpPr>
          <a:xfrm>
            <a:off x="569788" y="2498057"/>
            <a:ext cx="11532070" cy="1007172"/>
            <a:chOff x="0" y="0"/>
            <a:chExt cx="11532069" cy="1007170"/>
          </a:xfrm>
        </p:grpSpPr>
        <p:sp>
          <p:nvSpPr>
            <p:cNvPr id="136" name="Mission"/>
            <p:cNvSpPr txBox="1"/>
            <p:nvPr/>
          </p:nvSpPr>
          <p:spPr>
            <a:xfrm>
              <a:off x="84777" y="80808"/>
              <a:ext cx="11447293" cy="721201"/>
            </a:xfrm>
            <a:prstGeom prst="rect">
              <a:avLst/>
            </a:prstGeom>
            <a:solidFill>
              <a:schemeClr val="accent2"/>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defRPr sz="3000">
                  <a:solidFill>
                    <a:srgbClr val="FFFFFF"/>
                  </a:solidFill>
                  <a:latin typeface="+mn-lt"/>
                  <a:ea typeface="+mn-ea"/>
                  <a:cs typeface="+mn-cs"/>
                  <a:sym typeface="Calibri"/>
                </a:defRPr>
              </a:lvl1pPr>
            </a:lstStyle>
            <a:p>
              <a:pPr/>
              <a:r>
                <a:t>Relation between Fresh Water and Seawater/ Ghyben-Herzberg Principle </a:t>
              </a:r>
            </a:p>
          </p:txBody>
        </p:sp>
        <p:pic>
          <p:nvPicPr>
            <p:cNvPr id="137" name="How you earn How you earn" descr="How you earn How you earn"/>
            <p:cNvPicPr>
              <a:picLocks noChangeAspect="1"/>
            </p:cNvPicPr>
            <p:nvPr/>
          </p:nvPicPr>
          <p:blipFill>
            <a:blip r:embed="rId3">
              <a:extLst/>
            </a:blip>
            <a:stretch>
              <a:fillRect/>
            </a:stretch>
          </p:blipFill>
          <p:spPr>
            <a:xfrm>
              <a:off x="0" y="0"/>
              <a:ext cx="2994200" cy="1007171"/>
            </a:xfrm>
            <a:prstGeom prst="rect">
              <a:avLst/>
            </a:prstGeom>
            <a:ln w="12700" cap="flat">
              <a:noFill/>
              <a:miter lim="400000"/>
            </a:ln>
            <a:effectLst/>
          </p:spPr>
        </p:pic>
      </p:grpSp>
      <p:grpSp>
        <p:nvGrpSpPr>
          <p:cNvPr id="141" name="Group"/>
          <p:cNvGrpSpPr/>
          <p:nvPr/>
        </p:nvGrpSpPr>
        <p:grpSpPr>
          <a:xfrm>
            <a:off x="569788" y="1599042"/>
            <a:ext cx="2513734" cy="845555"/>
            <a:chOff x="0" y="0"/>
            <a:chExt cx="2513732" cy="845554"/>
          </a:xfrm>
        </p:grpSpPr>
        <p:sp>
          <p:nvSpPr>
            <p:cNvPr id="139" name="About us"/>
            <p:cNvSpPr txBox="1"/>
            <p:nvPr/>
          </p:nvSpPr>
          <p:spPr>
            <a:xfrm>
              <a:off x="92375" y="50387"/>
              <a:ext cx="2328982" cy="519377"/>
            </a:xfrm>
            <a:prstGeom prst="rect">
              <a:avLst/>
            </a:prstGeom>
            <a:solidFill>
              <a:schemeClr val="accent2"/>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defRPr sz="3000">
                  <a:solidFill>
                    <a:srgbClr val="FFFFFF"/>
                  </a:solidFill>
                  <a:latin typeface="+mn-lt"/>
                  <a:ea typeface="+mn-ea"/>
                  <a:cs typeface="+mn-cs"/>
                  <a:sym typeface="Calibri"/>
                </a:defRPr>
              </a:lvl1pPr>
            </a:lstStyle>
            <a:p>
              <a:pPr/>
              <a:r>
                <a:t>Introduction</a:t>
              </a:r>
            </a:p>
          </p:txBody>
        </p:sp>
        <p:pic>
          <p:nvPicPr>
            <p:cNvPr id="140" name="How you earn How you earn" descr="How you earn How you earn"/>
            <p:cNvPicPr>
              <a:picLocks noChangeAspect="1"/>
            </p:cNvPicPr>
            <p:nvPr/>
          </p:nvPicPr>
          <p:blipFill>
            <a:blip r:embed="rId3">
              <a:extLst/>
            </a:blip>
            <a:stretch>
              <a:fillRect/>
            </a:stretch>
          </p:blipFill>
          <p:spPr>
            <a:xfrm>
              <a:off x="0" y="0"/>
              <a:ext cx="2513733" cy="845555"/>
            </a:xfrm>
            <a:prstGeom prst="rect">
              <a:avLst/>
            </a:prstGeom>
            <a:ln w="12700" cap="flat">
              <a:noFill/>
              <a:miter lim="400000"/>
            </a:ln>
            <a:effectLst/>
          </p:spPr>
        </p:pic>
      </p:grpSp>
      <p:sp>
        <p:nvSpPr>
          <p:cNvPr id="142" name="Ocean"/>
          <p:cNvSpPr/>
          <p:nvPr/>
        </p:nvSpPr>
        <p:spPr>
          <a:xfrm>
            <a:off x="6082091" y="4240750"/>
            <a:ext cx="2802043" cy="19546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35" y="0"/>
                </a:moveTo>
                <a:cubicBezTo>
                  <a:pt x="8105" y="0"/>
                  <a:pt x="5878" y="3171"/>
                  <a:pt x="5856" y="7077"/>
                </a:cubicBezTo>
                <a:cubicBezTo>
                  <a:pt x="5710" y="7039"/>
                  <a:pt x="5558" y="7014"/>
                  <a:pt x="5402" y="7014"/>
                </a:cubicBezTo>
                <a:cubicBezTo>
                  <a:pt x="4747" y="7014"/>
                  <a:pt x="4202" y="7380"/>
                  <a:pt x="3715" y="7697"/>
                </a:cubicBezTo>
                <a:cubicBezTo>
                  <a:pt x="3348" y="7938"/>
                  <a:pt x="3001" y="8170"/>
                  <a:pt x="2703" y="8170"/>
                </a:cubicBezTo>
                <a:cubicBezTo>
                  <a:pt x="2384" y="8170"/>
                  <a:pt x="1996" y="7922"/>
                  <a:pt x="1585" y="7659"/>
                </a:cubicBezTo>
                <a:cubicBezTo>
                  <a:pt x="1082" y="7341"/>
                  <a:pt x="568" y="7007"/>
                  <a:pt x="0" y="7007"/>
                </a:cubicBezTo>
                <a:lnTo>
                  <a:pt x="0" y="8860"/>
                </a:lnTo>
                <a:cubicBezTo>
                  <a:pt x="292" y="8860"/>
                  <a:pt x="665" y="9099"/>
                  <a:pt x="1059" y="9347"/>
                </a:cubicBezTo>
                <a:cubicBezTo>
                  <a:pt x="1551" y="9657"/>
                  <a:pt x="2109" y="10013"/>
                  <a:pt x="2703" y="10013"/>
                </a:cubicBezTo>
                <a:cubicBezTo>
                  <a:pt x="3287" y="10013"/>
                  <a:pt x="3802" y="9673"/>
                  <a:pt x="4256" y="9371"/>
                </a:cubicBezTo>
                <a:cubicBezTo>
                  <a:pt x="4656" y="9107"/>
                  <a:pt x="5034" y="8860"/>
                  <a:pt x="5402" y="8860"/>
                </a:cubicBezTo>
                <a:cubicBezTo>
                  <a:pt x="5769" y="8860"/>
                  <a:pt x="6142" y="9107"/>
                  <a:pt x="6542" y="9371"/>
                </a:cubicBezTo>
                <a:cubicBezTo>
                  <a:pt x="6996" y="9673"/>
                  <a:pt x="7516" y="10013"/>
                  <a:pt x="8105" y="10013"/>
                </a:cubicBezTo>
                <a:cubicBezTo>
                  <a:pt x="8689" y="10013"/>
                  <a:pt x="9186" y="9681"/>
                  <a:pt x="9624" y="9378"/>
                </a:cubicBezTo>
                <a:cubicBezTo>
                  <a:pt x="10019" y="9107"/>
                  <a:pt x="10392" y="8860"/>
                  <a:pt x="10803" y="8860"/>
                </a:cubicBezTo>
                <a:cubicBezTo>
                  <a:pt x="11187" y="8860"/>
                  <a:pt x="11512" y="9083"/>
                  <a:pt x="11885" y="9347"/>
                </a:cubicBezTo>
                <a:cubicBezTo>
                  <a:pt x="12333" y="9657"/>
                  <a:pt x="12837" y="10013"/>
                  <a:pt x="13502" y="10013"/>
                </a:cubicBezTo>
                <a:cubicBezTo>
                  <a:pt x="14172" y="10013"/>
                  <a:pt x="14690" y="9657"/>
                  <a:pt x="15144" y="9339"/>
                </a:cubicBezTo>
                <a:cubicBezTo>
                  <a:pt x="15517" y="9084"/>
                  <a:pt x="15836" y="8860"/>
                  <a:pt x="16198" y="8860"/>
                </a:cubicBezTo>
                <a:cubicBezTo>
                  <a:pt x="16566" y="8860"/>
                  <a:pt x="16902" y="9083"/>
                  <a:pt x="17291" y="9354"/>
                </a:cubicBezTo>
                <a:cubicBezTo>
                  <a:pt x="17746" y="9664"/>
                  <a:pt x="18264" y="10013"/>
                  <a:pt x="18902" y="10013"/>
                </a:cubicBezTo>
                <a:cubicBezTo>
                  <a:pt x="19556" y="10013"/>
                  <a:pt x="20113" y="9650"/>
                  <a:pt x="20605" y="9325"/>
                </a:cubicBezTo>
                <a:cubicBezTo>
                  <a:pt x="20972" y="9085"/>
                  <a:pt x="21319" y="8860"/>
                  <a:pt x="21600" y="8860"/>
                </a:cubicBezTo>
                <a:lnTo>
                  <a:pt x="21600" y="7014"/>
                </a:lnTo>
                <a:cubicBezTo>
                  <a:pt x="21032" y="7014"/>
                  <a:pt x="20540" y="7339"/>
                  <a:pt x="20064" y="7649"/>
                </a:cubicBezTo>
                <a:cubicBezTo>
                  <a:pt x="19653" y="7920"/>
                  <a:pt x="19270" y="8170"/>
                  <a:pt x="18897" y="8170"/>
                </a:cubicBezTo>
                <a:cubicBezTo>
                  <a:pt x="18551" y="8170"/>
                  <a:pt x="18221" y="7943"/>
                  <a:pt x="17842" y="7688"/>
                </a:cubicBezTo>
                <a:cubicBezTo>
                  <a:pt x="17377" y="7370"/>
                  <a:pt x="16853" y="7014"/>
                  <a:pt x="16198" y="7014"/>
                </a:cubicBezTo>
                <a:cubicBezTo>
                  <a:pt x="16063" y="7014"/>
                  <a:pt x="15934" y="7029"/>
                  <a:pt x="15810" y="7060"/>
                </a:cubicBezTo>
                <a:cubicBezTo>
                  <a:pt x="15783" y="3162"/>
                  <a:pt x="13560" y="0"/>
                  <a:pt x="10835" y="0"/>
                </a:cubicBezTo>
                <a:close/>
                <a:moveTo>
                  <a:pt x="10830" y="1853"/>
                </a:moveTo>
                <a:cubicBezTo>
                  <a:pt x="12858" y="1853"/>
                  <a:pt x="14512" y="4224"/>
                  <a:pt x="14512" y="7131"/>
                </a:cubicBezTo>
                <a:cubicBezTo>
                  <a:pt x="14512" y="7340"/>
                  <a:pt x="14501" y="7542"/>
                  <a:pt x="14485" y="7743"/>
                </a:cubicBezTo>
                <a:cubicBezTo>
                  <a:pt x="14144" y="7976"/>
                  <a:pt x="13836" y="8170"/>
                  <a:pt x="13495" y="8170"/>
                </a:cubicBezTo>
                <a:cubicBezTo>
                  <a:pt x="13133" y="8170"/>
                  <a:pt x="12815" y="7943"/>
                  <a:pt x="12447" y="7688"/>
                </a:cubicBezTo>
                <a:cubicBezTo>
                  <a:pt x="11993" y="7370"/>
                  <a:pt x="11480" y="7014"/>
                  <a:pt x="10798" y="7014"/>
                </a:cubicBezTo>
                <a:cubicBezTo>
                  <a:pt x="10101" y="7014"/>
                  <a:pt x="9549" y="7386"/>
                  <a:pt x="9068" y="7712"/>
                </a:cubicBezTo>
                <a:cubicBezTo>
                  <a:pt x="8706" y="7960"/>
                  <a:pt x="8397" y="8170"/>
                  <a:pt x="8100" y="8170"/>
                </a:cubicBezTo>
                <a:cubicBezTo>
                  <a:pt x="7819" y="8170"/>
                  <a:pt x="7522" y="7983"/>
                  <a:pt x="7176" y="7758"/>
                </a:cubicBezTo>
                <a:cubicBezTo>
                  <a:pt x="7160" y="7549"/>
                  <a:pt x="7149" y="7340"/>
                  <a:pt x="7149" y="7131"/>
                </a:cubicBezTo>
                <a:cubicBezTo>
                  <a:pt x="7149" y="4216"/>
                  <a:pt x="8803" y="1853"/>
                  <a:pt x="10830" y="1853"/>
                </a:cubicBezTo>
                <a:close/>
                <a:moveTo>
                  <a:pt x="0" y="10865"/>
                </a:moveTo>
                <a:lnTo>
                  <a:pt x="0" y="12718"/>
                </a:lnTo>
                <a:cubicBezTo>
                  <a:pt x="292" y="12718"/>
                  <a:pt x="665" y="12960"/>
                  <a:pt x="1059" y="13208"/>
                </a:cubicBezTo>
                <a:cubicBezTo>
                  <a:pt x="1551" y="13518"/>
                  <a:pt x="2109" y="13874"/>
                  <a:pt x="2703" y="13874"/>
                </a:cubicBezTo>
                <a:cubicBezTo>
                  <a:pt x="3287" y="13874"/>
                  <a:pt x="3802" y="13532"/>
                  <a:pt x="4256" y="13229"/>
                </a:cubicBezTo>
                <a:cubicBezTo>
                  <a:pt x="4656" y="12966"/>
                  <a:pt x="5034" y="12718"/>
                  <a:pt x="5402" y="12718"/>
                </a:cubicBezTo>
                <a:cubicBezTo>
                  <a:pt x="5769" y="12718"/>
                  <a:pt x="6142" y="12966"/>
                  <a:pt x="6542" y="13229"/>
                </a:cubicBezTo>
                <a:cubicBezTo>
                  <a:pt x="6996" y="13532"/>
                  <a:pt x="7516" y="13874"/>
                  <a:pt x="8105" y="13874"/>
                </a:cubicBezTo>
                <a:cubicBezTo>
                  <a:pt x="8689" y="13874"/>
                  <a:pt x="9186" y="13541"/>
                  <a:pt x="9624" y="13239"/>
                </a:cubicBezTo>
                <a:cubicBezTo>
                  <a:pt x="10019" y="12968"/>
                  <a:pt x="10392" y="12718"/>
                  <a:pt x="10803" y="12718"/>
                </a:cubicBezTo>
                <a:cubicBezTo>
                  <a:pt x="11187" y="12718"/>
                  <a:pt x="11512" y="12944"/>
                  <a:pt x="11885" y="13208"/>
                </a:cubicBezTo>
                <a:cubicBezTo>
                  <a:pt x="12328" y="13518"/>
                  <a:pt x="12837" y="13874"/>
                  <a:pt x="13502" y="13874"/>
                </a:cubicBezTo>
                <a:cubicBezTo>
                  <a:pt x="14172" y="13874"/>
                  <a:pt x="14690" y="13518"/>
                  <a:pt x="15144" y="13200"/>
                </a:cubicBezTo>
                <a:cubicBezTo>
                  <a:pt x="15517" y="12944"/>
                  <a:pt x="15841" y="12718"/>
                  <a:pt x="16198" y="12718"/>
                </a:cubicBezTo>
                <a:cubicBezTo>
                  <a:pt x="16566" y="12718"/>
                  <a:pt x="16902" y="12944"/>
                  <a:pt x="17291" y="13215"/>
                </a:cubicBezTo>
                <a:cubicBezTo>
                  <a:pt x="17746" y="13525"/>
                  <a:pt x="18264" y="13874"/>
                  <a:pt x="18902" y="13874"/>
                </a:cubicBezTo>
                <a:cubicBezTo>
                  <a:pt x="19556" y="13874"/>
                  <a:pt x="20113" y="13509"/>
                  <a:pt x="20605" y="13183"/>
                </a:cubicBezTo>
                <a:cubicBezTo>
                  <a:pt x="20972" y="12943"/>
                  <a:pt x="21319" y="12718"/>
                  <a:pt x="21600" y="12718"/>
                </a:cubicBezTo>
                <a:lnTo>
                  <a:pt x="21600" y="10865"/>
                </a:lnTo>
                <a:cubicBezTo>
                  <a:pt x="21038" y="10865"/>
                  <a:pt x="20547" y="11192"/>
                  <a:pt x="20071" y="11502"/>
                </a:cubicBezTo>
                <a:cubicBezTo>
                  <a:pt x="19655" y="11781"/>
                  <a:pt x="19270" y="12028"/>
                  <a:pt x="18897" y="12028"/>
                </a:cubicBezTo>
                <a:cubicBezTo>
                  <a:pt x="18551" y="12028"/>
                  <a:pt x="18221" y="11804"/>
                  <a:pt x="17842" y="11548"/>
                </a:cubicBezTo>
                <a:cubicBezTo>
                  <a:pt x="17377" y="11231"/>
                  <a:pt x="16853" y="10875"/>
                  <a:pt x="16198" y="10875"/>
                </a:cubicBezTo>
                <a:cubicBezTo>
                  <a:pt x="15544" y="10875"/>
                  <a:pt x="15037" y="11231"/>
                  <a:pt x="14583" y="11541"/>
                </a:cubicBezTo>
                <a:cubicBezTo>
                  <a:pt x="14205" y="11805"/>
                  <a:pt x="13875" y="12028"/>
                  <a:pt x="13502" y="12028"/>
                </a:cubicBezTo>
                <a:cubicBezTo>
                  <a:pt x="13134" y="12028"/>
                  <a:pt x="12820" y="11804"/>
                  <a:pt x="12452" y="11548"/>
                </a:cubicBezTo>
                <a:cubicBezTo>
                  <a:pt x="11998" y="11231"/>
                  <a:pt x="11485" y="10875"/>
                  <a:pt x="10803" y="10875"/>
                </a:cubicBezTo>
                <a:cubicBezTo>
                  <a:pt x="10106" y="10875"/>
                  <a:pt x="9554" y="11247"/>
                  <a:pt x="9073" y="11573"/>
                </a:cubicBezTo>
                <a:cubicBezTo>
                  <a:pt x="8711" y="11821"/>
                  <a:pt x="8402" y="12028"/>
                  <a:pt x="8105" y="12028"/>
                </a:cubicBezTo>
                <a:cubicBezTo>
                  <a:pt x="7802" y="12028"/>
                  <a:pt x="7467" y="11811"/>
                  <a:pt x="7083" y="11556"/>
                </a:cubicBezTo>
                <a:cubicBezTo>
                  <a:pt x="6602" y="11238"/>
                  <a:pt x="6050" y="10875"/>
                  <a:pt x="5402" y="10875"/>
                </a:cubicBezTo>
                <a:cubicBezTo>
                  <a:pt x="4747" y="10875"/>
                  <a:pt x="4202" y="11238"/>
                  <a:pt x="3715" y="11556"/>
                </a:cubicBezTo>
                <a:cubicBezTo>
                  <a:pt x="3348" y="11796"/>
                  <a:pt x="3001" y="12028"/>
                  <a:pt x="2703" y="12028"/>
                </a:cubicBezTo>
                <a:cubicBezTo>
                  <a:pt x="2384" y="12028"/>
                  <a:pt x="1996" y="11780"/>
                  <a:pt x="1585" y="11517"/>
                </a:cubicBezTo>
                <a:cubicBezTo>
                  <a:pt x="1082" y="11199"/>
                  <a:pt x="568" y="10865"/>
                  <a:pt x="0" y="10865"/>
                </a:cubicBezTo>
                <a:close/>
                <a:moveTo>
                  <a:pt x="0" y="14733"/>
                </a:moveTo>
                <a:lnTo>
                  <a:pt x="0" y="16586"/>
                </a:lnTo>
                <a:cubicBezTo>
                  <a:pt x="292" y="16586"/>
                  <a:pt x="665" y="16828"/>
                  <a:pt x="1059" y="17076"/>
                </a:cubicBezTo>
                <a:cubicBezTo>
                  <a:pt x="1551" y="17386"/>
                  <a:pt x="2109" y="17742"/>
                  <a:pt x="2703" y="17742"/>
                </a:cubicBezTo>
                <a:cubicBezTo>
                  <a:pt x="3287" y="17742"/>
                  <a:pt x="3802" y="17400"/>
                  <a:pt x="4256" y="17097"/>
                </a:cubicBezTo>
                <a:cubicBezTo>
                  <a:pt x="4656" y="16834"/>
                  <a:pt x="5034" y="16586"/>
                  <a:pt x="5402" y="16586"/>
                </a:cubicBezTo>
                <a:cubicBezTo>
                  <a:pt x="5769" y="16586"/>
                  <a:pt x="6142" y="16834"/>
                  <a:pt x="6542" y="17097"/>
                </a:cubicBezTo>
                <a:cubicBezTo>
                  <a:pt x="6996" y="17400"/>
                  <a:pt x="7516" y="17742"/>
                  <a:pt x="8105" y="17742"/>
                </a:cubicBezTo>
                <a:cubicBezTo>
                  <a:pt x="8689" y="17742"/>
                  <a:pt x="9186" y="17407"/>
                  <a:pt x="9624" y="17105"/>
                </a:cubicBezTo>
                <a:cubicBezTo>
                  <a:pt x="10019" y="16833"/>
                  <a:pt x="10392" y="16586"/>
                  <a:pt x="10803" y="16586"/>
                </a:cubicBezTo>
                <a:cubicBezTo>
                  <a:pt x="11187" y="16586"/>
                  <a:pt x="11512" y="16812"/>
                  <a:pt x="11885" y="17076"/>
                </a:cubicBezTo>
                <a:cubicBezTo>
                  <a:pt x="12328" y="17386"/>
                  <a:pt x="12837" y="17742"/>
                  <a:pt x="13502" y="17742"/>
                </a:cubicBezTo>
                <a:cubicBezTo>
                  <a:pt x="14172" y="17742"/>
                  <a:pt x="14690" y="17384"/>
                  <a:pt x="15144" y="17066"/>
                </a:cubicBezTo>
                <a:cubicBezTo>
                  <a:pt x="15517" y="16810"/>
                  <a:pt x="15841" y="16586"/>
                  <a:pt x="16198" y="16586"/>
                </a:cubicBezTo>
                <a:cubicBezTo>
                  <a:pt x="16566" y="16586"/>
                  <a:pt x="16902" y="16812"/>
                  <a:pt x="17291" y="17083"/>
                </a:cubicBezTo>
                <a:cubicBezTo>
                  <a:pt x="17746" y="17393"/>
                  <a:pt x="18264" y="17742"/>
                  <a:pt x="18902" y="17742"/>
                </a:cubicBezTo>
                <a:cubicBezTo>
                  <a:pt x="19556" y="17742"/>
                  <a:pt x="20113" y="17377"/>
                  <a:pt x="20605" y="17051"/>
                </a:cubicBezTo>
                <a:cubicBezTo>
                  <a:pt x="20972" y="16811"/>
                  <a:pt x="21319" y="16586"/>
                  <a:pt x="21600" y="16586"/>
                </a:cubicBezTo>
                <a:lnTo>
                  <a:pt x="21600" y="14733"/>
                </a:lnTo>
                <a:cubicBezTo>
                  <a:pt x="21038" y="14733"/>
                  <a:pt x="20547" y="15060"/>
                  <a:pt x="20071" y="15370"/>
                </a:cubicBezTo>
                <a:cubicBezTo>
                  <a:pt x="19655" y="15642"/>
                  <a:pt x="19270" y="15896"/>
                  <a:pt x="18897" y="15896"/>
                </a:cubicBezTo>
                <a:cubicBezTo>
                  <a:pt x="18551" y="15896"/>
                  <a:pt x="18221" y="15672"/>
                  <a:pt x="17842" y="15416"/>
                </a:cubicBezTo>
                <a:cubicBezTo>
                  <a:pt x="17377" y="15099"/>
                  <a:pt x="16853" y="14741"/>
                  <a:pt x="16198" y="14741"/>
                </a:cubicBezTo>
                <a:cubicBezTo>
                  <a:pt x="15544" y="14741"/>
                  <a:pt x="15037" y="15099"/>
                  <a:pt x="14583" y="15409"/>
                </a:cubicBezTo>
                <a:cubicBezTo>
                  <a:pt x="14205" y="15673"/>
                  <a:pt x="13875" y="15896"/>
                  <a:pt x="13502" y="15896"/>
                </a:cubicBezTo>
                <a:cubicBezTo>
                  <a:pt x="13134" y="15896"/>
                  <a:pt x="12820" y="15672"/>
                  <a:pt x="12452" y="15416"/>
                </a:cubicBezTo>
                <a:cubicBezTo>
                  <a:pt x="11998" y="15099"/>
                  <a:pt x="11485" y="14741"/>
                  <a:pt x="10803" y="14741"/>
                </a:cubicBezTo>
                <a:cubicBezTo>
                  <a:pt x="10106" y="14741"/>
                  <a:pt x="9554" y="15113"/>
                  <a:pt x="9073" y="15438"/>
                </a:cubicBezTo>
                <a:cubicBezTo>
                  <a:pt x="8711" y="15686"/>
                  <a:pt x="8402" y="15896"/>
                  <a:pt x="8105" y="15896"/>
                </a:cubicBezTo>
                <a:cubicBezTo>
                  <a:pt x="7802" y="15896"/>
                  <a:pt x="7467" y="15680"/>
                  <a:pt x="7083" y="15424"/>
                </a:cubicBezTo>
                <a:cubicBezTo>
                  <a:pt x="6602" y="15106"/>
                  <a:pt x="6050" y="14741"/>
                  <a:pt x="5402" y="14741"/>
                </a:cubicBezTo>
                <a:cubicBezTo>
                  <a:pt x="4747" y="14741"/>
                  <a:pt x="4202" y="15106"/>
                  <a:pt x="3715" y="15424"/>
                </a:cubicBezTo>
                <a:cubicBezTo>
                  <a:pt x="3348" y="15664"/>
                  <a:pt x="3001" y="15896"/>
                  <a:pt x="2703" y="15896"/>
                </a:cubicBezTo>
                <a:cubicBezTo>
                  <a:pt x="2384" y="15896"/>
                  <a:pt x="1996" y="15649"/>
                  <a:pt x="1585" y="15385"/>
                </a:cubicBezTo>
                <a:cubicBezTo>
                  <a:pt x="1082" y="15067"/>
                  <a:pt x="568" y="14733"/>
                  <a:pt x="0" y="14733"/>
                </a:cubicBezTo>
                <a:close/>
                <a:moveTo>
                  <a:pt x="0" y="18594"/>
                </a:moveTo>
                <a:lnTo>
                  <a:pt x="0" y="20447"/>
                </a:lnTo>
                <a:cubicBezTo>
                  <a:pt x="292" y="20447"/>
                  <a:pt x="665" y="20686"/>
                  <a:pt x="1059" y="20934"/>
                </a:cubicBezTo>
                <a:cubicBezTo>
                  <a:pt x="1551" y="21244"/>
                  <a:pt x="2109" y="21600"/>
                  <a:pt x="2703" y="21600"/>
                </a:cubicBezTo>
                <a:cubicBezTo>
                  <a:pt x="3287" y="21600"/>
                  <a:pt x="3802" y="21260"/>
                  <a:pt x="4256" y="20958"/>
                </a:cubicBezTo>
                <a:cubicBezTo>
                  <a:pt x="4656" y="20695"/>
                  <a:pt x="5034" y="20447"/>
                  <a:pt x="5402" y="20447"/>
                </a:cubicBezTo>
                <a:cubicBezTo>
                  <a:pt x="5769" y="20447"/>
                  <a:pt x="6142" y="20695"/>
                  <a:pt x="6542" y="20958"/>
                </a:cubicBezTo>
                <a:cubicBezTo>
                  <a:pt x="6996" y="21260"/>
                  <a:pt x="7516" y="21600"/>
                  <a:pt x="8105" y="21600"/>
                </a:cubicBezTo>
                <a:cubicBezTo>
                  <a:pt x="8689" y="21600"/>
                  <a:pt x="9186" y="21268"/>
                  <a:pt x="9624" y="20965"/>
                </a:cubicBezTo>
                <a:cubicBezTo>
                  <a:pt x="10019" y="20694"/>
                  <a:pt x="10392" y="20447"/>
                  <a:pt x="10803" y="20447"/>
                </a:cubicBezTo>
                <a:cubicBezTo>
                  <a:pt x="11187" y="20447"/>
                  <a:pt x="11512" y="20670"/>
                  <a:pt x="11885" y="20934"/>
                </a:cubicBezTo>
                <a:cubicBezTo>
                  <a:pt x="12328" y="21244"/>
                  <a:pt x="12837" y="21600"/>
                  <a:pt x="13502" y="21600"/>
                </a:cubicBezTo>
                <a:cubicBezTo>
                  <a:pt x="14172" y="21600"/>
                  <a:pt x="14690" y="21244"/>
                  <a:pt x="15144" y="20927"/>
                </a:cubicBezTo>
                <a:cubicBezTo>
                  <a:pt x="15517" y="20671"/>
                  <a:pt x="15841" y="20447"/>
                  <a:pt x="16198" y="20447"/>
                </a:cubicBezTo>
                <a:cubicBezTo>
                  <a:pt x="16566" y="20447"/>
                  <a:pt x="16902" y="20670"/>
                  <a:pt x="17291" y="20941"/>
                </a:cubicBezTo>
                <a:cubicBezTo>
                  <a:pt x="17746" y="21251"/>
                  <a:pt x="18264" y="21600"/>
                  <a:pt x="18902" y="21600"/>
                </a:cubicBezTo>
                <a:cubicBezTo>
                  <a:pt x="19556" y="21600"/>
                  <a:pt x="20113" y="21238"/>
                  <a:pt x="20605" y="20912"/>
                </a:cubicBezTo>
                <a:cubicBezTo>
                  <a:pt x="20972" y="20672"/>
                  <a:pt x="21319" y="20447"/>
                  <a:pt x="21600" y="20447"/>
                </a:cubicBezTo>
                <a:lnTo>
                  <a:pt x="21600" y="18594"/>
                </a:lnTo>
                <a:cubicBezTo>
                  <a:pt x="21038" y="18594"/>
                  <a:pt x="20547" y="18919"/>
                  <a:pt x="20071" y="19229"/>
                </a:cubicBezTo>
                <a:cubicBezTo>
                  <a:pt x="19655" y="19500"/>
                  <a:pt x="19270" y="19757"/>
                  <a:pt x="18897" y="19757"/>
                </a:cubicBezTo>
                <a:cubicBezTo>
                  <a:pt x="18551" y="19757"/>
                  <a:pt x="18221" y="19531"/>
                  <a:pt x="17842" y="19275"/>
                </a:cubicBezTo>
                <a:cubicBezTo>
                  <a:pt x="17377" y="18957"/>
                  <a:pt x="16853" y="18601"/>
                  <a:pt x="16198" y="18601"/>
                </a:cubicBezTo>
                <a:cubicBezTo>
                  <a:pt x="15544" y="18601"/>
                  <a:pt x="15037" y="18958"/>
                  <a:pt x="14583" y="19268"/>
                </a:cubicBezTo>
                <a:cubicBezTo>
                  <a:pt x="14205" y="19531"/>
                  <a:pt x="13875" y="19757"/>
                  <a:pt x="13502" y="19757"/>
                </a:cubicBezTo>
                <a:cubicBezTo>
                  <a:pt x="13134" y="19757"/>
                  <a:pt x="12820" y="19531"/>
                  <a:pt x="12452" y="19275"/>
                </a:cubicBezTo>
                <a:cubicBezTo>
                  <a:pt x="11998" y="18957"/>
                  <a:pt x="11485" y="18601"/>
                  <a:pt x="10803" y="18601"/>
                </a:cubicBezTo>
                <a:cubicBezTo>
                  <a:pt x="10106" y="18601"/>
                  <a:pt x="9554" y="18974"/>
                  <a:pt x="9073" y="19299"/>
                </a:cubicBezTo>
                <a:cubicBezTo>
                  <a:pt x="8711" y="19547"/>
                  <a:pt x="8402" y="19757"/>
                  <a:pt x="8105" y="19757"/>
                </a:cubicBezTo>
                <a:cubicBezTo>
                  <a:pt x="7802" y="19757"/>
                  <a:pt x="7467" y="19540"/>
                  <a:pt x="7083" y="19285"/>
                </a:cubicBezTo>
                <a:cubicBezTo>
                  <a:pt x="6602" y="18967"/>
                  <a:pt x="6050" y="18601"/>
                  <a:pt x="5402" y="18601"/>
                </a:cubicBezTo>
                <a:cubicBezTo>
                  <a:pt x="4747" y="18601"/>
                  <a:pt x="4202" y="18967"/>
                  <a:pt x="3715" y="19285"/>
                </a:cubicBezTo>
                <a:cubicBezTo>
                  <a:pt x="3348" y="19525"/>
                  <a:pt x="3001" y="19757"/>
                  <a:pt x="2703" y="19757"/>
                </a:cubicBezTo>
                <a:cubicBezTo>
                  <a:pt x="2384" y="19757"/>
                  <a:pt x="1996" y="19509"/>
                  <a:pt x="1585" y="19246"/>
                </a:cubicBezTo>
                <a:cubicBezTo>
                  <a:pt x="1082" y="18928"/>
                  <a:pt x="568" y="18594"/>
                  <a:pt x="0" y="18594"/>
                </a:cubicBezTo>
                <a:close/>
              </a:path>
            </a:pathLst>
          </a:custGeom>
          <a:solidFill>
            <a:srgbClr val="FFFFFF"/>
          </a:solidFill>
          <a:ln w="25400">
            <a:solidFill>
              <a:schemeClr val="accent1"/>
            </a:solidFill>
          </a:ln>
        </p:spPr>
        <p:txBody>
          <a:bodyPr lIns="45718" tIns="45718" rIns="45718" bIns="45718" anchor="ctr"/>
          <a:lstStyle/>
          <a:p>
            <a:pPr/>
          </a:p>
        </p:txBody>
      </p:sp>
      <p:sp>
        <p:nvSpPr>
          <p:cNvPr id="143" name="River"/>
          <p:cNvSpPr/>
          <p:nvPr/>
        </p:nvSpPr>
        <p:spPr>
          <a:xfrm>
            <a:off x="9412679" y="3594572"/>
            <a:ext cx="2627393" cy="2623491"/>
          </a:xfrm>
          <a:custGeom>
            <a:avLst/>
            <a:gdLst/>
            <a:ahLst/>
            <a:cxnLst>
              <a:cxn ang="0">
                <a:pos x="wd2" y="hd2"/>
              </a:cxn>
              <a:cxn ang="5400000">
                <a:pos x="wd2" y="hd2"/>
              </a:cxn>
              <a:cxn ang="10800000">
                <a:pos x="wd2" y="hd2"/>
              </a:cxn>
              <a:cxn ang="16200000">
                <a:pos x="wd2" y="hd2"/>
              </a:cxn>
            </a:cxnLst>
            <a:rect l="0" t="0" r="r" b="b"/>
            <a:pathLst>
              <a:path w="20137" h="21568" fill="norm" stroke="1" extrusionOk="0">
                <a:moveTo>
                  <a:pt x="9496" y="0"/>
                </a:moveTo>
                <a:cubicBezTo>
                  <a:pt x="9451" y="0"/>
                  <a:pt x="9440" y="80"/>
                  <a:pt x="9485" y="86"/>
                </a:cubicBezTo>
                <a:cubicBezTo>
                  <a:pt x="10244" y="237"/>
                  <a:pt x="13119" y="378"/>
                  <a:pt x="13758" y="1230"/>
                </a:cubicBezTo>
                <a:cubicBezTo>
                  <a:pt x="14311" y="1963"/>
                  <a:pt x="11009" y="2372"/>
                  <a:pt x="8344" y="3505"/>
                </a:cubicBezTo>
                <a:cubicBezTo>
                  <a:pt x="5499" y="4718"/>
                  <a:pt x="4439" y="6939"/>
                  <a:pt x="5504" y="8303"/>
                </a:cubicBezTo>
                <a:cubicBezTo>
                  <a:pt x="6570" y="9668"/>
                  <a:pt x="12015" y="11545"/>
                  <a:pt x="11075" y="13416"/>
                </a:cubicBezTo>
                <a:cubicBezTo>
                  <a:pt x="10135" y="15287"/>
                  <a:pt x="6566" y="15729"/>
                  <a:pt x="3434" y="17923"/>
                </a:cubicBezTo>
                <a:cubicBezTo>
                  <a:pt x="302" y="20118"/>
                  <a:pt x="0" y="21568"/>
                  <a:pt x="0" y="21568"/>
                </a:cubicBezTo>
                <a:lnTo>
                  <a:pt x="12371" y="21568"/>
                </a:lnTo>
                <a:cubicBezTo>
                  <a:pt x="13215" y="20851"/>
                  <a:pt x="14849" y="19670"/>
                  <a:pt x="16317" y="18651"/>
                </a:cubicBezTo>
                <a:cubicBezTo>
                  <a:pt x="18523" y="17120"/>
                  <a:pt x="21600" y="14381"/>
                  <a:pt x="19353" y="12014"/>
                </a:cubicBezTo>
                <a:cubicBezTo>
                  <a:pt x="16035" y="8531"/>
                  <a:pt x="10018" y="7796"/>
                  <a:pt x="10566" y="6152"/>
                </a:cubicBezTo>
                <a:cubicBezTo>
                  <a:pt x="11114" y="4507"/>
                  <a:pt x="17457" y="3457"/>
                  <a:pt x="16397" y="1365"/>
                </a:cubicBezTo>
                <a:cubicBezTo>
                  <a:pt x="15683" y="-32"/>
                  <a:pt x="11024" y="0"/>
                  <a:pt x="9496" y="0"/>
                </a:cubicBezTo>
                <a:close/>
                <a:moveTo>
                  <a:pt x="8475" y="987"/>
                </a:moveTo>
                <a:cubicBezTo>
                  <a:pt x="8394" y="987"/>
                  <a:pt x="8329" y="1056"/>
                  <a:pt x="8329" y="1142"/>
                </a:cubicBezTo>
                <a:cubicBezTo>
                  <a:pt x="8329" y="1228"/>
                  <a:pt x="8394" y="1299"/>
                  <a:pt x="8475" y="1299"/>
                </a:cubicBezTo>
                <a:lnTo>
                  <a:pt x="11653" y="1299"/>
                </a:lnTo>
                <a:cubicBezTo>
                  <a:pt x="11733" y="1299"/>
                  <a:pt x="11797" y="1228"/>
                  <a:pt x="11797" y="1142"/>
                </a:cubicBezTo>
                <a:cubicBezTo>
                  <a:pt x="11797" y="1056"/>
                  <a:pt x="11733" y="987"/>
                  <a:pt x="11653" y="987"/>
                </a:cubicBezTo>
                <a:lnTo>
                  <a:pt x="8475" y="987"/>
                </a:lnTo>
                <a:close/>
                <a:moveTo>
                  <a:pt x="7595" y="1708"/>
                </a:moveTo>
                <a:cubicBezTo>
                  <a:pt x="7515" y="1708"/>
                  <a:pt x="7449" y="1779"/>
                  <a:pt x="7449" y="1865"/>
                </a:cubicBezTo>
                <a:cubicBezTo>
                  <a:pt x="7449" y="1951"/>
                  <a:pt x="7515" y="2022"/>
                  <a:pt x="7595" y="2022"/>
                </a:cubicBezTo>
                <a:lnTo>
                  <a:pt x="10773" y="2022"/>
                </a:lnTo>
                <a:cubicBezTo>
                  <a:pt x="10853" y="2022"/>
                  <a:pt x="10917" y="1951"/>
                  <a:pt x="10917" y="1865"/>
                </a:cubicBezTo>
                <a:cubicBezTo>
                  <a:pt x="10917" y="1779"/>
                  <a:pt x="10853" y="1708"/>
                  <a:pt x="10773" y="1708"/>
                </a:cubicBezTo>
                <a:lnTo>
                  <a:pt x="7595" y="1708"/>
                </a:lnTo>
                <a:close/>
                <a:moveTo>
                  <a:pt x="13677" y="5105"/>
                </a:moveTo>
                <a:cubicBezTo>
                  <a:pt x="13572" y="5105"/>
                  <a:pt x="13481" y="5197"/>
                  <a:pt x="13481" y="5316"/>
                </a:cubicBezTo>
                <a:cubicBezTo>
                  <a:pt x="13481" y="5435"/>
                  <a:pt x="13567" y="5527"/>
                  <a:pt x="13677" y="5527"/>
                </a:cubicBezTo>
                <a:lnTo>
                  <a:pt x="17488" y="5527"/>
                </a:lnTo>
                <a:cubicBezTo>
                  <a:pt x="17599" y="5527"/>
                  <a:pt x="17685" y="5435"/>
                  <a:pt x="17685" y="5316"/>
                </a:cubicBezTo>
                <a:cubicBezTo>
                  <a:pt x="17685" y="5197"/>
                  <a:pt x="17599" y="5105"/>
                  <a:pt x="17488" y="5105"/>
                </a:cubicBezTo>
                <a:lnTo>
                  <a:pt x="13677" y="5105"/>
                </a:lnTo>
                <a:close/>
                <a:moveTo>
                  <a:pt x="12507" y="6103"/>
                </a:moveTo>
                <a:cubicBezTo>
                  <a:pt x="12397" y="6103"/>
                  <a:pt x="12311" y="6195"/>
                  <a:pt x="12311" y="6313"/>
                </a:cubicBezTo>
                <a:cubicBezTo>
                  <a:pt x="12311" y="6432"/>
                  <a:pt x="12397" y="6524"/>
                  <a:pt x="12507" y="6524"/>
                </a:cubicBezTo>
                <a:lnTo>
                  <a:pt x="16317" y="6524"/>
                </a:lnTo>
                <a:cubicBezTo>
                  <a:pt x="16422" y="6524"/>
                  <a:pt x="16513" y="6427"/>
                  <a:pt x="16513" y="6313"/>
                </a:cubicBezTo>
                <a:cubicBezTo>
                  <a:pt x="16513" y="6195"/>
                  <a:pt x="16427" y="6103"/>
                  <a:pt x="16317" y="6103"/>
                </a:cubicBezTo>
                <a:lnTo>
                  <a:pt x="12507" y="6103"/>
                </a:lnTo>
                <a:close/>
                <a:moveTo>
                  <a:pt x="13657" y="7095"/>
                </a:moveTo>
                <a:cubicBezTo>
                  <a:pt x="13546" y="7095"/>
                  <a:pt x="13462" y="7187"/>
                  <a:pt x="13462" y="7306"/>
                </a:cubicBezTo>
                <a:cubicBezTo>
                  <a:pt x="13462" y="7425"/>
                  <a:pt x="13546" y="7517"/>
                  <a:pt x="13657" y="7517"/>
                </a:cubicBezTo>
                <a:lnTo>
                  <a:pt x="17468" y="7517"/>
                </a:lnTo>
                <a:cubicBezTo>
                  <a:pt x="17579" y="7517"/>
                  <a:pt x="17664" y="7425"/>
                  <a:pt x="17664" y="7306"/>
                </a:cubicBezTo>
                <a:cubicBezTo>
                  <a:pt x="17664" y="7187"/>
                  <a:pt x="17579" y="7095"/>
                  <a:pt x="17468" y="7095"/>
                </a:cubicBezTo>
                <a:lnTo>
                  <a:pt x="13657" y="7095"/>
                </a:lnTo>
                <a:close/>
                <a:moveTo>
                  <a:pt x="3786" y="11502"/>
                </a:moveTo>
                <a:cubicBezTo>
                  <a:pt x="3650" y="11502"/>
                  <a:pt x="3539" y="11619"/>
                  <a:pt x="3539" y="11765"/>
                </a:cubicBezTo>
                <a:cubicBezTo>
                  <a:pt x="3539" y="11910"/>
                  <a:pt x="3650" y="12029"/>
                  <a:pt x="3786" y="12029"/>
                </a:cubicBezTo>
                <a:lnTo>
                  <a:pt x="7595" y="12029"/>
                </a:lnTo>
                <a:cubicBezTo>
                  <a:pt x="7731" y="12029"/>
                  <a:pt x="7842" y="11910"/>
                  <a:pt x="7842" y="11765"/>
                </a:cubicBezTo>
                <a:cubicBezTo>
                  <a:pt x="7842" y="11619"/>
                  <a:pt x="7731" y="11502"/>
                  <a:pt x="7595" y="11502"/>
                </a:cubicBezTo>
                <a:lnTo>
                  <a:pt x="3786" y="11502"/>
                </a:lnTo>
                <a:close/>
                <a:moveTo>
                  <a:pt x="5193" y="12796"/>
                </a:moveTo>
                <a:cubicBezTo>
                  <a:pt x="5058" y="12796"/>
                  <a:pt x="4947" y="12913"/>
                  <a:pt x="4947" y="13059"/>
                </a:cubicBezTo>
                <a:cubicBezTo>
                  <a:pt x="4947" y="13204"/>
                  <a:pt x="5058" y="13323"/>
                  <a:pt x="5193" y="13323"/>
                </a:cubicBezTo>
                <a:lnTo>
                  <a:pt x="9003" y="13323"/>
                </a:lnTo>
                <a:cubicBezTo>
                  <a:pt x="9138" y="13323"/>
                  <a:pt x="9249" y="13204"/>
                  <a:pt x="9249" y="13059"/>
                </a:cubicBezTo>
                <a:cubicBezTo>
                  <a:pt x="9249" y="12913"/>
                  <a:pt x="9138" y="12796"/>
                  <a:pt x="9003" y="12796"/>
                </a:cubicBezTo>
                <a:lnTo>
                  <a:pt x="5193" y="12796"/>
                </a:lnTo>
                <a:close/>
                <a:moveTo>
                  <a:pt x="3871" y="14090"/>
                </a:moveTo>
                <a:cubicBezTo>
                  <a:pt x="3735" y="14090"/>
                  <a:pt x="3624" y="14207"/>
                  <a:pt x="3624" y="14353"/>
                </a:cubicBezTo>
                <a:cubicBezTo>
                  <a:pt x="3624" y="14498"/>
                  <a:pt x="3735" y="14617"/>
                  <a:pt x="3871" y="14617"/>
                </a:cubicBezTo>
                <a:lnTo>
                  <a:pt x="7682" y="14617"/>
                </a:lnTo>
                <a:cubicBezTo>
                  <a:pt x="7817" y="14617"/>
                  <a:pt x="7927" y="14498"/>
                  <a:pt x="7927" y="14353"/>
                </a:cubicBezTo>
                <a:cubicBezTo>
                  <a:pt x="7927" y="14207"/>
                  <a:pt x="7817" y="14090"/>
                  <a:pt x="7682" y="14090"/>
                </a:cubicBezTo>
                <a:lnTo>
                  <a:pt x="3871" y="14090"/>
                </a:lnTo>
                <a:close/>
              </a:path>
            </a:pathLst>
          </a:custGeom>
          <a:solidFill>
            <a:srgbClr val="FFFFFF"/>
          </a:solidFill>
          <a:ln w="25400">
            <a:solidFill>
              <a:schemeClr val="accent1"/>
            </a:solidFill>
          </a:ln>
        </p:spPr>
        <p:txBody>
          <a:bodyPr lIns="45718" tIns="45718" rIns="45718" bIns="45718" anchor="ctr"/>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41"/>
                                        </p:tgtEl>
                                        <p:attrNameLst>
                                          <p:attrName>style.visibility</p:attrName>
                                        </p:attrNameLst>
                                      </p:cBhvr>
                                      <p:to>
                                        <p:strVal val="visible"/>
                                      </p:to>
                                    </p:set>
                                    <p:anim calcmode="lin" valueType="num">
                                      <p:cBhvr>
                                        <p:cTn id="7" dur="1000" fill="hold"/>
                                        <p:tgtEl>
                                          <p:spTgt spid="141"/>
                                        </p:tgtEl>
                                        <p:attrNameLst>
                                          <p:attrName>ppt_x</p:attrName>
                                        </p:attrNameLst>
                                      </p:cBhvr>
                                      <p:tavLst>
                                        <p:tav tm="0">
                                          <p:val>
                                            <p:strVal val="0-#ppt_w/2"/>
                                          </p:val>
                                        </p:tav>
                                        <p:tav tm="100000">
                                          <p:val>
                                            <p:strVal val="#ppt_x"/>
                                          </p:val>
                                        </p:tav>
                                      </p:tavLst>
                                    </p:anim>
                                    <p:anim calcmode="lin" valueType="num">
                                      <p:cBhvr>
                                        <p:cTn id="8" dur="1000" fill="hold"/>
                                        <p:tgtEl>
                                          <p:spTgt spid="1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138"/>
                                        </p:tgtEl>
                                        <p:attrNameLst>
                                          <p:attrName>style.visibility</p:attrName>
                                        </p:attrNameLst>
                                      </p:cBhvr>
                                      <p:to>
                                        <p:strVal val="visible"/>
                                      </p:to>
                                    </p:set>
                                    <p:anim calcmode="lin" valueType="num">
                                      <p:cBhvr>
                                        <p:cTn id="13" dur="1000" fill="hold"/>
                                        <p:tgtEl>
                                          <p:spTgt spid="138"/>
                                        </p:tgtEl>
                                        <p:attrNameLst>
                                          <p:attrName>ppt_x</p:attrName>
                                        </p:attrNameLst>
                                      </p:cBhvr>
                                      <p:tavLst>
                                        <p:tav tm="0">
                                          <p:val>
                                            <p:strVal val="0-#ppt_w/2"/>
                                          </p:val>
                                        </p:tav>
                                        <p:tav tm="100000">
                                          <p:val>
                                            <p:strVal val="#ppt_x"/>
                                          </p:val>
                                        </p:tav>
                                      </p:tavLst>
                                    </p:anim>
                                    <p:anim calcmode="lin" valueType="num">
                                      <p:cBhvr>
                                        <p:cTn id="14" dur="1000" fill="hold"/>
                                        <p:tgtEl>
                                          <p:spTgt spid="13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 grpId="3" fill="hold">
                                  <p:stCondLst>
                                    <p:cond delay="0"/>
                                  </p:stCondLst>
                                  <p:iterate type="el" backwards="0">
                                    <p:tmAbs val="0"/>
                                  </p:iterate>
                                  <p:childTnLst>
                                    <p:set>
                                      <p:cBhvr>
                                        <p:cTn id="18" fill="hold"/>
                                        <p:tgtEl>
                                          <p:spTgt spid="135"/>
                                        </p:tgtEl>
                                        <p:attrNameLst>
                                          <p:attrName>style.visibility</p:attrName>
                                        </p:attrNameLst>
                                      </p:cBhvr>
                                      <p:to>
                                        <p:strVal val="visible"/>
                                      </p:to>
                                    </p:set>
                                    <p:anim calcmode="lin" valueType="num">
                                      <p:cBhvr>
                                        <p:cTn id="19" dur="1000" fill="hold"/>
                                        <p:tgtEl>
                                          <p:spTgt spid="135"/>
                                        </p:tgtEl>
                                        <p:attrNameLst>
                                          <p:attrName>ppt_x</p:attrName>
                                        </p:attrNameLst>
                                      </p:cBhvr>
                                      <p:tavLst>
                                        <p:tav tm="0">
                                          <p:val>
                                            <p:strVal val="0-#ppt_w/2"/>
                                          </p:val>
                                        </p:tav>
                                        <p:tav tm="100000">
                                          <p:val>
                                            <p:strVal val="#ppt_x"/>
                                          </p:val>
                                        </p:tav>
                                      </p:tavLst>
                                    </p:anim>
                                    <p:anim calcmode="lin" valueType="num">
                                      <p:cBhvr>
                                        <p:cTn id="20" dur="1000" fill="hold"/>
                                        <p:tgtEl>
                                          <p:spTgt spid="13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 grpId="4" fill="hold">
                                  <p:stCondLst>
                                    <p:cond delay="0"/>
                                  </p:stCondLst>
                                  <p:iterate type="el" backwards="0">
                                    <p:tmAbs val="0"/>
                                  </p:iterate>
                                  <p:childTnLst>
                                    <p:set>
                                      <p:cBhvr>
                                        <p:cTn id="24" fill="hold"/>
                                        <p:tgtEl>
                                          <p:spTgt spid="131"/>
                                        </p:tgtEl>
                                        <p:attrNameLst>
                                          <p:attrName>style.visibility</p:attrName>
                                        </p:attrNameLst>
                                      </p:cBhvr>
                                      <p:to>
                                        <p:strVal val="visible"/>
                                      </p:to>
                                    </p:set>
                                    <p:anim calcmode="lin" valueType="num">
                                      <p:cBhvr>
                                        <p:cTn id="25" dur="1000" fill="hold"/>
                                        <p:tgtEl>
                                          <p:spTgt spid="131"/>
                                        </p:tgtEl>
                                        <p:attrNameLst>
                                          <p:attrName>ppt_x</p:attrName>
                                        </p:attrNameLst>
                                      </p:cBhvr>
                                      <p:tavLst>
                                        <p:tav tm="0">
                                          <p:val>
                                            <p:strVal val="0-#ppt_w/2"/>
                                          </p:val>
                                        </p:tav>
                                        <p:tav tm="100000">
                                          <p:val>
                                            <p:strVal val="#ppt_x"/>
                                          </p:val>
                                        </p:tav>
                                      </p:tavLst>
                                    </p:anim>
                                    <p:anim calcmode="lin" valueType="num">
                                      <p:cBhvr>
                                        <p:cTn id="26" dur="100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1" grpId="4"/>
      <p:bldP build="whole" bldLvl="1" animBg="1" rev="0" advAuto="0" spid="135" grpId="3"/>
      <p:bldP build="whole" bldLvl="1" animBg="1" rev="0" advAuto="0" spid="138" grpId="2"/>
      <p:bldP build="whole" bldLvl="1" animBg="1" rev="0" advAuto="0" spid="141"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0EEF0"/>
        </a:solidFill>
      </p:bgPr>
    </p:bg>
    <p:spTree>
      <p:nvGrpSpPr>
        <p:cNvPr id="1" name=""/>
        <p:cNvGrpSpPr/>
        <p:nvPr/>
      </p:nvGrpSpPr>
      <p:grpSpPr>
        <a:xfrm>
          <a:off x="0" y="0"/>
          <a:ext cx="0" cy="0"/>
          <a:chOff x="0" y="0"/>
          <a:chExt cx="0" cy="0"/>
        </a:xfrm>
      </p:grpSpPr>
      <p:pic>
        <p:nvPicPr>
          <p:cNvPr id="145" name="Screenshot 2021-09-21 at 6.17.52 PM.png" descr="Screenshot 2021-09-21 at 6.17.52 PM.png"/>
          <p:cNvPicPr>
            <a:picLocks noChangeAspect="1"/>
          </p:cNvPicPr>
          <p:nvPr/>
        </p:nvPicPr>
        <p:blipFill>
          <a:blip r:embed="rId2">
            <a:extLst/>
          </a:blip>
          <a:stretch>
            <a:fillRect/>
          </a:stretch>
        </p:blipFill>
        <p:spPr>
          <a:xfrm>
            <a:off x="3187026" y="1918267"/>
            <a:ext cx="9004975" cy="4955118"/>
          </a:xfrm>
          <a:prstGeom prst="rect">
            <a:avLst/>
          </a:prstGeom>
          <a:ln w="12700">
            <a:miter lim="400000"/>
          </a:ln>
        </p:spPr>
      </p:pic>
      <p:grpSp>
        <p:nvGrpSpPr>
          <p:cNvPr id="148" name="Group"/>
          <p:cNvGrpSpPr/>
          <p:nvPr/>
        </p:nvGrpSpPr>
        <p:grpSpPr>
          <a:xfrm>
            <a:off x="3604447" y="525490"/>
            <a:ext cx="5734039" cy="1011458"/>
            <a:chOff x="0" y="0"/>
            <a:chExt cx="5734038" cy="1011456"/>
          </a:xfrm>
        </p:grpSpPr>
        <p:sp>
          <p:nvSpPr>
            <p:cNvPr id="146" name="Building Global Brands and Succeeding…"/>
            <p:cNvSpPr txBox="1"/>
            <p:nvPr/>
          </p:nvSpPr>
          <p:spPr>
            <a:xfrm>
              <a:off x="87469" y="20486"/>
              <a:ext cx="5559100" cy="9704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p>
              <a:pPr defTabSz="457200">
                <a:defRPr sz="3000">
                  <a:latin typeface="+mn-lt"/>
                  <a:ea typeface="+mn-ea"/>
                  <a:cs typeface="+mn-cs"/>
                  <a:sym typeface="Calibri"/>
                </a:defRPr>
              </a:pPr>
              <a:r>
                <a:t>1% of Seawater (250mg/L Chloride)</a:t>
              </a:r>
            </a:p>
            <a:p>
              <a:pPr defTabSz="457200">
                <a:defRPr sz="3000">
                  <a:latin typeface="+mn-lt"/>
                  <a:ea typeface="+mn-ea"/>
                  <a:cs typeface="+mn-cs"/>
                  <a:sym typeface="Calibri"/>
                </a:defRPr>
              </a:pPr>
              <a:r>
                <a:t>can contaminate the fresh water </a:t>
              </a:r>
            </a:p>
          </p:txBody>
        </p:sp>
        <p:pic>
          <p:nvPicPr>
            <p:cNvPr id="147" name="Building Global Brands and Succeeding… Building Global Brands and Succeeding Through Partnerships." descr="Building Global Brands and Succeeding… Building Global Brands and Succeeding Through Partnerships."/>
            <p:cNvPicPr>
              <a:picLocks noChangeAspect="1"/>
            </p:cNvPicPr>
            <p:nvPr/>
          </p:nvPicPr>
          <p:blipFill>
            <a:blip r:embed="rId3">
              <a:extLst/>
            </a:blip>
            <a:stretch>
              <a:fillRect/>
            </a:stretch>
          </p:blipFill>
          <p:spPr>
            <a:xfrm>
              <a:off x="0" y="0"/>
              <a:ext cx="5734039" cy="1011457"/>
            </a:xfrm>
            <a:prstGeom prst="rect">
              <a:avLst/>
            </a:prstGeom>
            <a:ln w="12700" cap="flat">
              <a:noFill/>
              <a:miter lim="400000"/>
            </a:ln>
            <a:effectLst/>
          </p:spPr>
        </p:pic>
      </p:grpSp>
      <p:pic>
        <p:nvPicPr>
          <p:cNvPr id="149" name="We connect small business owners with new customers by way of a global sales team. We connect small business owners with new customers by way of a global sales team.  " descr="We connect small business owners with new customers by way of a global sales team. We connect small business owners with new customers by way of a global sales team.  "/>
          <p:cNvPicPr>
            <a:picLocks noChangeAspect="1"/>
          </p:cNvPicPr>
          <p:nvPr/>
        </p:nvPicPr>
        <p:blipFill>
          <a:blip r:embed="rId4">
            <a:extLst/>
          </a:blip>
          <a:stretch>
            <a:fillRect/>
          </a:stretch>
        </p:blipFill>
        <p:spPr>
          <a:xfrm>
            <a:off x="3913180" y="2033493"/>
            <a:ext cx="7552667" cy="780833"/>
          </a:xfrm>
          <a:prstGeom prst="rect">
            <a:avLst/>
          </a:prstGeom>
          <a:ln w="12700">
            <a:miter lim="400000"/>
          </a:ln>
        </p:spPr>
      </p:pic>
      <p:grpSp>
        <p:nvGrpSpPr>
          <p:cNvPr id="152" name="The customer wins, the small business vendor wins, and the JMG Direct Marketing Brand Ambassadors win."/>
          <p:cNvGrpSpPr/>
          <p:nvPr/>
        </p:nvGrpSpPr>
        <p:grpSpPr>
          <a:xfrm>
            <a:off x="513210" y="1986060"/>
            <a:ext cx="2513733" cy="3342520"/>
            <a:chOff x="0" y="0"/>
            <a:chExt cx="2513732" cy="3342518"/>
          </a:xfrm>
        </p:grpSpPr>
        <p:sp>
          <p:nvSpPr>
            <p:cNvPr id="150" name="The customer wins, the small business vendor wins, and the JMG Direct Marketing Brand Ambassadors win."/>
            <p:cNvSpPr txBox="1"/>
            <p:nvPr/>
          </p:nvSpPr>
          <p:spPr>
            <a:xfrm>
              <a:off x="10810" y="113204"/>
              <a:ext cx="2492112" cy="14557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p>
              <a:pPr defTabSz="457200">
                <a:defRPr sz="3000">
                  <a:latin typeface="+mn-lt"/>
                  <a:ea typeface="+mn-ea"/>
                  <a:cs typeface="+mn-cs"/>
                  <a:sym typeface="Calibri"/>
                </a:defRPr>
              </a:pPr>
              <a:r>
                <a:t>How Sea water intrusion occurred?</a:t>
              </a:r>
              <a:r>
                <a:rPr b="1" sz="2800"/>
                <a:t> </a:t>
              </a:r>
            </a:p>
          </p:txBody>
        </p:sp>
        <p:pic>
          <p:nvPicPr>
            <p:cNvPr id="151" name="The customer wins, the small business vendor wins, and the JMG Direct Marketing Brand Ambassadors win. The customer wins, the small business vendor wins, and the JMG Direct Marketing Brand Ambassadors win. " descr="The customer wins, the small business vendor wins, and the JMG Direct Marketing Brand Ambassadors win. The customer wins, the small business vendor wins, and the JMG Direct Marketing Brand Ambassadors win. "/>
            <p:cNvPicPr>
              <a:picLocks noChangeAspect="0"/>
            </p:cNvPicPr>
            <p:nvPr/>
          </p:nvPicPr>
          <p:blipFill>
            <a:blip r:embed="rId5">
              <a:extLst/>
            </a:blip>
            <a:stretch>
              <a:fillRect/>
            </a:stretch>
          </p:blipFill>
          <p:spPr>
            <a:xfrm>
              <a:off x="-1" y="0"/>
              <a:ext cx="2513734" cy="3342519"/>
            </a:xfrm>
            <a:prstGeom prst="rect">
              <a:avLst/>
            </a:prstGeom>
            <a:ln w="12700" cap="flat">
              <a:noFill/>
              <a:miter lim="400000"/>
            </a:ln>
            <a:effectLst/>
          </p:spPr>
        </p:pic>
      </p:grpSp>
      <p:grpSp>
        <p:nvGrpSpPr>
          <p:cNvPr id="155" name="Group"/>
          <p:cNvGrpSpPr/>
          <p:nvPr/>
        </p:nvGrpSpPr>
        <p:grpSpPr>
          <a:xfrm>
            <a:off x="513210" y="608442"/>
            <a:ext cx="2513733" cy="845555"/>
            <a:chOff x="0" y="0"/>
            <a:chExt cx="2513732" cy="845554"/>
          </a:xfrm>
        </p:grpSpPr>
        <p:sp>
          <p:nvSpPr>
            <p:cNvPr id="153" name="About us"/>
            <p:cNvSpPr txBox="1"/>
            <p:nvPr/>
          </p:nvSpPr>
          <p:spPr>
            <a:xfrm>
              <a:off x="92375" y="50387"/>
              <a:ext cx="2328982" cy="519377"/>
            </a:xfrm>
            <a:prstGeom prst="rect">
              <a:avLst/>
            </a:prstGeom>
            <a:solidFill>
              <a:schemeClr val="accent2"/>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defRPr sz="3000">
                  <a:solidFill>
                    <a:srgbClr val="FFFFFF"/>
                  </a:solidFill>
                  <a:latin typeface="+mn-lt"/>
                  <a:ea typeface="+mn-ea"/>
                  <a:cs typeface="+mn-cs"/>
                  <a:sym typeface="Calibri"/>
                </a:defRPr>
              </a:lvl1pPr>
            </a:lstStyle>
            <a:p>
              <a:pPr/>
              <a:r>
                <a:t>Introduction</a:t>
              </a:r>
            </a:p>
          </p:txBody>
        </p:sp>
        <p:pic>
          <p:nvPicPr>
            <p:cNvPr id="154" name="How you earn How you earn" descr="How you earn How you earn"/>
            <p:cNvPicPr>
              <a:picLocks noChangeAspect="1"/>
            </p:cNvPicPr>
            <p:nvPr/>
          </p:nvPicPr>
          <p:blipFill>
            <a:blip r:embed="rId6">
              <a:extLst/>
            </a:blip>
            <a:stretch>
              <a:fillRect/>
            </a:stretch>
          </p:blipFill>
          <p:spPr>
            <a:xfrm>
              <a:off x="0" y="0"/>
              <a:ext cx="2513733" cy="845555"/>
            </a:xfrm>
            <a:prstGeom prst="rect">
              <a:avLst/>
            </a:prstGeom>
            <a:ln w="12700" cap="flat">
              <a:noFill/>
              <a:miter lim="400000"/>
            </a:ln>
            <a:effectLst/>
          </p:spPr>
        </p:pic>
      </p:grpSp>
      <p:grpSp>
        <p:nvGrpSpPr>
          <p:cNvPr id="158" name="Group"/>
          <p:cNvGrpSpPr/>
          <p:nvPr/>
        </p:nvGrpSpPr>
        <p:grpSpPr>
          <a:xfrm>
            <a:off x="3930313" y="2166333"/>
            <a:ext cx="7518401" cy="4290178"/>
            <a:chOff x="0" y="0"/>
            <a:chExt cx="7518400" cy="4290176"/>
          </a:xfrm>
        </p:grpSpPr>
        <p:sp>
          <p:nvSpPr>
            <p:cNvPr id="156" name="We connect small business owners with new customers by way of a global sales team."/>
            <p:cNvSpPr txBox="1"/>
            <p:nvPr/>
          </p:nvSpPr>
          <p:spPr>
            <a:xfrm>
              <a:off x="6155" y="0"/>
              <a:ext cx="7506090" cy="9704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defTabSz="457200">
                <a:defRPr sz="3000">
                  <a:latin typeface="+mn-lt"/>
                  <a:ea typeface="+mn-ea"/>
                  <a:cs typeface="+mn-cs"/>
                  <a:sym typeface="Calibri"/>
                </a:defRPr>
              </a:lvl1pPr>
            </a:lstStyle>
            <a:p>
              <a:pPr/>
              <a:r>
                <a:t>Aquifer, Confined and Unconfined what is that?</a:t>
              </a:r>
            </a:p>
          </p:txBody>
        </p:sp>
        <p:pic>
          <p:nvPicPr>
            <p:cNvPr id="157" name="Image" descr="Image"/>
            <p:cNvPicPr>
              <a:picLocks noChangeAspect="1"/>
            </p:cNvPicPr>
            <p:nvPr/>
          </p:nvPicPr>
          <p:blipFill>
            <a:blip r:embed="rId7">
              <a:extLst/>
            </a:blip>
            <a:stretch>
              <a:fillRect/>
            </a:stretch>
          </p:blipFill>
          <p:spPr>
            <a:xfrm>
              <a:off x="0" y="645276"/>
              <a:ext cx="7518400" cy="3644901"/>
            </a:xfrm>
            <a:prstGeom prst="rect">
              <a:avLst/>
            </a:prstGeom>
            <a:ln w="12700" cap="flat">
              <a:noFill/>
              <a:miter lim="400000"/>
            </a:ln>
            <a:effectLst/>
          </p:spPr>
        </p:pic>
      </p:grpSp>
      <p:sp>
        <p:nvSpPr>
          <p:cNvPr id="159" name="Fig. Copyright at Manivannan Vengadesan Department of Geology, Anna University."/>
          <p:cNvSpPr txBox="1"/>
          <p:nvPr/>
        </p:nvSpPr>
        <p:spPr>
          <a:xfrm>
            <a:off x="9907906" y="6159027"/>
            <a:ext cx="2188901" cy="599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066">
                <a:latin typeface="Times Roman"/>
                <a:ea typeface="Times Roman"/>
                <a:cs typeface="Times Roman"/>
                <a:sym typeface="Times Roman"/>
              </a:defRPr>
            </a:pPr>
            <a:r>
              <a:t>Fig. Copyright at Manivannan Vengadesan</a:t>
            </a:r>
            <a:r>
              <a:rPr sz="1200"/>
              <a:t> </a:t>
            </a:r>
            <a:r>
              <a:t>Department of Geology, Anna University.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48"/>
                                        </p:tgtEl>
                                        <p:attrNameLst>
                                          <p:attrName>style.visibility</p:attrName>
                                        </p:attrNameLst>
                                      </p:cBhvr>
                                      <p:to>
                                        <p:strVal val="visible"/>
                                      </p:to>
                                    </p:set>
                                    <p:anim calcmode="lin" valueType="num">
                                      <p:cBhvr>
                                        <p:cTn id="7" dur="1000" fill="hold"/>
                                        <p:tgtEl>
                                          <p:spTgt spid="148"/>
                                        </p:tgtEl>
                                        <p:attrNameLst>
                                          <p:attrName>ppt_x</p:attrName>
                                        </p:attrNameLst>
                                      </p:cBhvr>
                                      <p:tavLst>
                                        <p:tav tm="0">
                                          <p:val>
                                            <p:strVal val="0-#ppt_w/2"/>
                                          </p:val>
                                        </p:tav>
                                        <p:tav tm="100000">
                                          <p:val>
                                            <p:strVal val="#ppt_x"/>
                                          </p:val>
                                        </p:tav>
                                      </p:tavLst>
                                    </p:anim>
                                    <p:anim calcmode="lin" valueType="num">
                                      <p:cBhvr>
                                        <p:cTn id="8" dur="1000" fill="hold"/>
                                        <p:tgtEl>
                                          <p:spTgt spid="1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158"/>
                                        </p:tgtEl>
                                        <p:attrNameLst>
                                          <p:attrName>style.visibility</p:attrName>
                                        </p:attrNameLst>
                                      </p:cBhvr>
                                      <p:to>
                                        <p:strVal val="visible"/>
                                      </p:to>
                                    </p:set>
                                    <p:anim calcmode="lin" valueType="num">
                                      <p:cBhvr>
                                        <p:cTn id="13" dur="1000" fill="hold"/>
                                        <p:tgtEl>
                                          <p:spTgt spid="158"/>
                                        </p:tgtEl>
                                        <p:attrNameLst>
                                          <p:attrName>ppt_x</p:attrName>
                                        </p:attrNameLst>
                                      </p:cBhvr>
                                      <p:tavLst>
                                        <p:tav tm="0">
                                          <p:val>
                                            <p:strVal val="0-#ppt_w/2"/>
                                          </p:val>
                                        </p:tav>
                                        <p:tav tm="100000">
                                          <p:val>
                                            <p:strVal val="#ppt_x"/>
                                          </p:val>
                                        </p:tav>
                                      </p:tavLst>
                                    </p:anim>
                                    <p:anim calcmode="lin" valueType="num">
                                      <p:cBhvr>
                                        <p:cTn id="14" dur="1000" fill="hold"/>
                                        <p:tgtEl>
                                          <p:spTgt spid="15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xit" nodeType="clickEffect" presetSubtype="0" presetID="1" grpId="3" fill="hold">
                                  <p:stCondLst>
                                    <p:cond delay="0"/>
                                  </p:stCondLst>
                                  <p:iterate type="el" backwards="0">
                                    <p:tmAbs val="0"/>
                                  </p:iterate>
                                  <p:childTnLst>
                                    <p:set>
                                      <p:cBhvr>
                                        <p:cTn id="18" fill="hold">
                                          <p:stCondLst>
                                            <p:cond delay="0"/>
                                          </p:stCondLst>
                                        </p:cTn>
                                        <p:tgtEl>
                                          <p:spTgt spid="15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4" fill="hold">
                                  <p:stCondLst>
                                    <p:cond delay="0"/>
                                  </p:stCondLst>
                                  <p:iterate type="el" backwards="0">
                                    <p:tmAbs val="0"/>
                                  </p:iterate>
                                  <p:childTnLst>
                                    <p:set>
                                      <p:cBhvr>
                                        <p:cTn id="22" fill="hold"/>
                                        <p:tgtEl>
                                          <p:spTgt spid="152"/>
                                        </p:tgtEl>
                                        <p:attrNameLst>
                                          <p:attrName>style.visibility</p:attrName>
                                        </p:attrNameLst>
                                      </p:cBhvr>
                                      <p:to>
                                        <p:strVal val="visible"/>
                                      </p:to>
                                    </p:set>
                                    <p:anim calcmode="lin" valueType="num">
                                      <p:cBhvr>
                                        <p:cTn id="23" dur="1000" fill="hold"/>
                                        <p:tgtEl>
                                          <p:spTgt spid="152"/>
                                        </p:tgtEl>
                                        <p:attrNameLst>
                                          <p:attrName>ppt_x</p:attrName>
                                        </p:attrNameLst>
                                      </p:cBhvr>
                                      <p:tavLst>
                                        <p:tav tm="0">
                                          <p:val>
                                            <p:strVal val="0-#ppt_w/2"/>
                                          </p:val>
                                        </p:tav>
                                        <p:tav tm="100000">
                                          <p:val>
                                            <p:strVal val="#ppt_x"/>
                                          </p:val>
                                        </p:tav>
                                      </p:tavLst>
                                    </p:anim>
                                    <p:anim calcmode="lin" valueType="num">
                                      <p:cBhvr>
                                        <p:cTn id="24" dur="1000" fill="hold"/>
                                        <p:tgtEl>
                                          <p:spTgt spid="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8" grpId="1"/>
      <p:bldP build="whole" bldLvl="1" animBg="1" rev="0" advAuto="0" spid="152" grpId="4"/>
      <p:bldP build="whole" bldLvl="1" animBg="1" rev="0" advAuto="0" spid="158" grpId="2"/>
      <p:bldP build="whole" bldLvl="1" animBg="1" rev="0" advAuto="0" spid="158" grpId="3"/>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0EEF0"/>
        </a:solidFill>
      </p:bgPr>
    </p:bg>
    <p:spTree>
      <p:nvGrpSpPr>
        <p:cNvPr id="1" name=""/>
        <p:cNvGrpSpPr/>
        <p:nvPr/>
      </p:nvGrpSpPr>
      <p:grpSpPr>
        <a:xfrm>
          <a:off x="0" y="0"/>
          <a:ext cx="0" cy="0"/>
          <a:chOff x="0" y="0"/>
          <a:chExt cx="0" cy="0"/>
        </a:xfrm>
      </p:grpSpPr>
      <p:grpSp>
        <p:nvGrpSpPr>
          <p:cNvPr id="163" name="Group"/>
          <p:cNvGrpSpPr/>
          <p:nvPr/>
        </p:nvGrpSpPr>
        <p:grpSpPr>
          <a:xfrm>
            <a:off x="262672" y="176048"/>
            <a:ext cx="11532070" cy="1007172"/>
            <a:chOff x="0" y="0"/>
            <a:chExt cx="11532069" cy="1007170"/>
          </a:xfrm>
        </p:grpSpPr>
        <p:sp>
          <p:nvSpPr>
            <p:cNvPr id="161" name="Mission"/>
            <p:cNvSpPr txBox="1"/>
            <p:nvPr/>
          </p:nvSpPr>
          <p:spPr>
            <a:xfrm>
              <a:off x="84777" y="80808"/>
              <a:ext cx="11447293" cy="721201"/>
            </a:xfrm>
            <a:prstGeom prst="rect">
              <a:avLst/>
            </a:prstGeom>
            <a:solidFill>
              <a:schemeClr val="accent2"/>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defRPr sz="3000">
                  <a:solidFill>
                    <a:srgbClr val="FFFFFF"/>
                  </a:solidFill>
                  <a:latin typeface="+mn-lt"/>
                  <a:ea typeface="+mn-ea"/>
                  <a:cs typeface="+mn-cs"/>
                  <a:sym typeface="Calibri"/>
                </a:defRPr>
              </a:lvl1pPr>
            </a:lstStyle>
            <a:p>
              <a:pPr/>
              <a:r>
                <a:t>Relation between Fresh Water and Seawater/ Ghyben-Herzberg Principle </a:t>
              </a:r>
            </a:p>
          </p:txBody>
        </p:sp>
        <p:pic>
          <p:nvPicPr>
            <p:cNvPr id="162" name="How you earn How you earn" descr="How you earn How you earn"/>
            <p:cNvPicPr>
              <a:picLocks noChangeAspect="1"/>
            </p:cNvPicPr>
            <p:nvPr/>
          </p:nvPicPr>
          <p:blipFill>
            <a:blip r:embed="rId2">
              <a:extLst/>
            </a:blip>
            <a:stretch>
              <a:fillRect/>
            </a:stretch>
          </p:blipFill>
          <p:spPr>
            <a:xfrm>
              <a:off x="0" y="0"/>
              <a:ext cx="2994200" cy="1007171"/>
            </a:xfrm>
            <a:prstGeom prst="rect">
              <a:avLst/>
            </a:prstGeom>
            <a:ln w="12700" cap="flat">
              <a:noFill/>
              <a:miter lim="400000"/>
            </a:ln>
            <a:effectLst/>
          </p:spPr>
        </p:pic>
      </p:grpSp>
      <p:grpSp>
        <p:nvGrpSpPr>
          <p:cNvPr id="171" name="Group"/>
          <p:cNvGrpSpPr/>
          <p:nvPr/>
        </p:nvGrpSpPr>
        <p:grpSpPr>
          <a:xfrm>
            <a:off x="43913" y="1198312"/>
            <a:ext cx="12192001" cy="5504899"/>
            <a:chOff x="0" y="0"/>
            <a:chExt cx="12192000" cy="5504898"/>
          </a:xfrm>
        </p:grpSpPr>
        <p:grpSp>
          <p:nvGrpSpPr>
            <p:cNvPr id="169" name="Group"/>
            <p:cNvGrpSpPr/>
            <p:nvPr/>
          </p:nvGrpSpPr>
          <p:grpSpPr>
            <a:xfrm>
              <a:off x="0" y="0"/>
              <a:ext cx="12192000" cy="5484951"/>
              <a:chOff x="0" y="0"/>
              <a:chExt cx="12192000" cy="5484950"/>
            </a:xfrm>
          </p:grpSpPr>
          <p:grpSp>
            <p:nvGrpSpPr>
              <p:cNvPr id="166" name="Group"/>
              <p:cNvGrpSpPr/>
              <p:nvPr/>
            </p:nvGrpSpPr>
            <p:grpSpPr>
              <a:xfrm>
                <a:off x="0" y="0"/>
                <a:ext cx="12192000" cy="3152943"/>
                <a:chOff x="0" y="0"/>
                <a:chExt cx="12192000" cy="3152942"/>
              </a:xfrm>
            </p:grpSpPr>
            <p:pic>
              <p:nvPicPr>
                <p:cNvPr id="164" name="Screenshot 2021-09-21 at 6.04.24 PM.png" descr="Screenshot 2021-09-21 at 6.04.24 PM.png"/>
                <p:cNvPicPr>
                  <a:picLocks noChangeAspect="1"/>
                </p:cNvPicPr>
                <p:nvPr/>
              </p:nvPicPr>
              <p:blipFill>
                <a:blip r:embed="rId3">
                  <a:extLst/>
                </a:blip>
                <a:stretch>
                  <a:fillRect/>
                </a:stretch>
              </p:blipFill>
              <p:spPr>
                <a:xfrm>
                  <a:off x="0" y="0"/>
                  <a:ext cx="12192000" cy="3152943"/>
                </a:xfrm>
                <a:prstGeom prst="rect">
                  <a:avLst/>
                </a:prstGeom>
                <a:ln w="12700" cap="flat">
                  <a:noFill/>
                  <a:miter lim="400000"/>
                </a:ln>
                <a:effectLst/>
              </p:spPr>
            </p:pic>
            <p:sp>
              <p:nvSpPr>
                <p:cNvPr id="165" name="Mission"/>
                <p:cNvSpPr txBox="1"/>
                <p:nvPr/>
              </p:nvSpPr>
              <p:spPr>
                <a:xfrm>
                  <a:off x="364424" y="212512"/>
                  <a:ext cx="4424094" cy="483987"/>
                </a:xfrm>
                <a:prstGeom prst="rect">
                  <a:avLst/>
                </a:prstGeom>
                <a:solidFill>
                  <a:schemeClr val="accent2"/>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defRPr sz="3000">
                      <a:solidFill>
                        <a:srgbClr val="FFFFFF"/>
                      </a:solidFill>
                      <a:latin typeface="+mn-lt"/>
                      <a:ea typeface="+mn-ea"/>
                      <a:cs typeface="+mn-cs"/>
                      <a:sym typeface="Calibri"/>
                    </a:defRPr>
                  </a:lvl1pPr>
                </a:lstStyle>
                <a:p>
                  <a:pPr/>
                  <a:r>
                    <a:t>Ghyben-Herzberg Principle </a:t>
                  </a:r>
                </a:p>
              </p:txBody>
            </p:sp>
          </p:grpSp>
          <p:pic>
            <p:nvPicPr>
              <p:cNvPr id="167" name="Screenshot 2021-09-21 at 8.14.44 PM.png" descr="Screenshot 2021-09-21 at 8.14.44 PM.png"/>
              <p:cNvPicPr>
                <a:picLocks noChangeAspect="1"/>
              </p:cNvPicPr>
              <p:nvPr/>
            </p:nvPicPr>
            <p:blipFill>
              <a:blip r:embed="rId4">
                <a:extLst/>
              </a:blip>
              <a:stretch>
                <a:fillRect/>
              </a:stretch>
            </p:blipFill>
            <p:spPr>
              <a:xfrm>
                <a:off x="7280146" y="2814989"/>
                <a:ext cx="4846421" cy="2669962"/>
              </a:xfrm>
              <a:prstGeom prst="rect">
                <a:avLst/>
              </a:prstGeom>
              <a:ln w="12700" cap="flat">
                <a:noFill/>
                <a:miter lim="400000"/>
              </a:ln>
              <a:effectLst/>
            </p:spPr>
          </p:pic>
          <p:pic>
            <p:nvPicPr>
              <p:cNvPr id="168" name="Screenshot 2021-09-21 at 8.14.44 PM.png" descr="Screenshot 2021-09-21 at 8.14.44 PM.png"/>
              <p:cNvPicPr>
                <a:picLocks noChangeAspect="1"/>
              </p:cNvPicPr>
              <p:nvPr/>
            </p:nvPicPr>
            <p:blipFill>
              <a:blip r:embed="rId4">
                <a:extLst/>
              </a:blip>
              <a:stretch>
                <a:fillRect/>
              </a:stretch>
            </p:blipFill>
            <p:spPr>
              <a:xfrm>
                <a:off x="153260" y="2814989"/>
                <a:ext cx="4846422" cy="2669962"/>
              </a:xfrm>
              <a:prstGeom prst="rect">
                <a:avLst/>
              </a:prstGeom>
              <a:ln w="12700" cap="flat">
                <a:noFill/>
                <a:miter lim="400000"/>
              </a:ln>
              <a:effectLst/>
            </p:spPr>
          </p:pic>
        </p:grpSp>
        <p:sp>
          <p:nvSpPr>
            <p:cNvPr id="170" name="Fig. Copyright at Manivannan Vengadesan Department of Geology, Anna University."/>
            <p:cNvSpPr txBox="1"/>
            <p:nvPr/>
          </p:nvSpPr>
          <p:spPr>
            <a:xfrm>
              <a:off x="5001550" y="4905460"/>
              <a:ext cx="2188901" cy="599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defTabSz="457200">
                <a:spcBef>
                  <a:spcPts val="1200"/>
                </a:spcBef>
                <a:defRPr sz="1066">
                  <a:latin typeface="Times Roman"/>
                  <a:ea typeface="Times Roman"/>
                  <a:cs typeface="Times Roman"/>
                  <a:sym typeface="Times Roman"/>
                </a:defRPr>
              </a:pPr>
              <a:r>
                <a:t>Fig. Copyright at Manivannan Vengadesan</a:t>
              </a:r>
              <a:r>
                <a:rPr sz="1200"/>
                <a:t> </a:t>
              </a:r>
              <a:r>
                <a:t>Department of Geology, Anna University.</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63"/>
                                        </p:tgtEl>
                                        <p:attrNameLst>
                                          <p:attrName>style.visibility</p:attrName>
                                        </p:attrNameLst>
                                      </p:cBhvr>
                                      <p:to>
                                        <p:strVal val="visible"/>
                                      </p:to>
                                    </p:set>
                                    <p:anim calcmode="lin" valueType="num">
                                      <p:cBhvr>
                                        <p:cTn id="7" dur="1000" fill="hold"/>
                                        <p:tgtEl>
                                          <p:spTgt spid="163"/>
                                        </p:tgtEl>
                                        <p:attrNameLst>
                                          <p:attrName>ppt_x</p:attrName>
                                        </p:attrNameLst>
                                      </p:cBhvr>
                                      <p:tavLst>
                                        <p:tav tm="0">
                                          <p:val>
                                            <p:strVal val="0-#ppt_w/2"/>
                                          </p:val>
                                        </p:tav>
                                        <p:tav tm="100000">
                                          <p:val>
                                            <p:strVal val="#ppt_x"/>
                                          </p:val>
                                        </p:tav>
                                      </p:tavLst>
                                    </p:anim>
                                    <p:anim calcmode="lin" valueType="num">
                                      <p:cBhvr>
                                        <p:cTn id="8" dur="1000" fill="hold"/>
                                        <p:tgtEl>
                                          <p:spTgt spid="1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171"/>
                                        </p:tgtEl>
                                        <p:attrNameLst>
                                          <p:attrName>style.visibility</p:attrName>
                                        </p:attrNameLst>
                                      </p:cBhvr>
                                      <p:to>
                                        <p:strVal val="visible"/>
                                      </p:to>
                                    </p:set>
                                    <p:anim calcmode="lin" valueType="num">
                                      <p:cBhvr>
                                        <p:cTn id="13" dur="1000" fill="hold"/>
                                        <p:tgtEl>
                                          <p:spTgt spid="171"/>
                                        </p:tgtEl>
                                        <p:attrNameLst>
                                          <p:attrName>ppt_x</p:attrName>
                                        </p:attrNameLst>
                                      </p:cBhvr>
                                      <p:tavLst>
                                        <p:tav tm="0">
                                          <p:val>
                                            <p:strVal val="0-#ppt_w/2"/>
                                          </p:val>
                                        </p:tav>
                                        <p:tav tm="100000">
                                          <p:val>
                                            <p:strVal val="#ppt_x"/>
                                          </p:val>
                                        </p:tav>
                                      </p:tavLst>
                                    </p:anim>
                                    <p:anim calcmode="lin" valueType="num">
                                      <p:cBhvr>
                                        <p:cTn id="14" dur="1000" fill="hold"/>
                                        <p:tgtEl>
                                          <p:spTgt spid="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3" grpId="1"/>
      <p:bldP build="whole" bldLvl="1" animBg="1" rev="0" advAuto="0" spid="171"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0EEF0"/>
        </a:solidFill>
      </p:bgPr>
    </p:bg>
    <p:spTree>
      <p:nvGrpSpPr>
        <p:cNvPr id="1" name=""/>
        <p:cNvGrpSpPr/>
        <p:nvPr/>
      </p:nvGrpSpPr>
      <p:grpSpPr>
        <a:xfrm>
          <a:off x="0" y="0"/>
          <a:ext cx="0" cy="0"/>
          <a:chOff x="0" y="0"/>
          <a:chExt cx="0" cy="0"/>
        </a:xfrm>
      </p:grpSpPr>
      <p:grpSp>
        <p:nvGrpSpPr>
          <p:cNvPr id="175" name="Commission Incentives and Bonuses"/>
          <p:cNvGrpSpPr/>
          <p:nvPr/>
        </p:nvGrpSpPr>
        <p:grpSpPr>
          <a:xfrm>
            <a:off x="374802" y="304331"/>
            <a:ext cx="6612196" cy="726443"/>
            <a:chOff x="0" y="0"/>
            <a:chExt cx="6612195" cy="726442"/>
          </a:xfrm>
        </p:grpSpPr>
        <p:sp>
          <p:nvSpPr>
            <p:cNvPr id="173" name="Commission Incentives and Bonuses"/>
            <p:cNvSpPr txBox="1"/>
            <p:nvPr/>
          </p:nvSpPr>
          <p:spPr>
            <a:xfrm>
              <a:off x="38100" y="38099"/>
              <a:ext cx="6535996" cy="574039"/>
            </a:xfrm>
            <a:prstGeom prst="rect">
              <a:avLst/>
            </a:prstGeom>
            <a:solidFill>
              <a:schemeClr val="accent2">
                <a:satOff val="-18194"/>
                <a:lumOff val="-11215"/>
              </a:schemeClr>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defTabSz="457200">
                <a:spcBef>
                  <a:spcPts val="1200"/>
                </a:spcBef>
                <a:defRPr b="1" sz="3200">
                  <a:solidFill>
                    <a:srgbClr val="FFFFFF"/>
                  </a:solidFill>
                  <a:latin typeface="Times Roman"/>
                  <a:ea typeface="Times Roman"/>
                  <a:cs typeface="Times Roman"/>
                  <a:sym typeface="Times Roman"/>
                </a:defRPr>
              </a:lvl1pPr>
            </a:lstStyle>
            <a:p>
              <a:pPr/>
              <a:r>
                <a:t>Identification of Seawater Intrusion</a:t>
              </a:r>
            </a:p>
          </p:txBody>
        </p:sp>
        <p:pic>
          <p:nvPicPr>
            <p:cNvPr id="174" name="Commission Incentives and Bonuses Commission Incentives and Bonuses" descr="Commission Incentives and Bonuses Commission Incentives and Bonuses"/>
            <p:cNvPicPr>
              <a:picLocks noChangeAspect="1"/>
            </p:cNvPicPr>
            <p:nvPr/>
          </p:nvPicPr>
          <p:blipFill>
            <a:blip r:embed="rId2">
              <a:extLst/>
            </a:blip>
            <a:stretch>
              <a:fillRect/>
            </a:stretch>
          </p:blipFill>
          <p:spPr>
            <a:xfrm>
              <a:off x="0" y="-1"/>
              <a:ext cx="6612196" cy="726443"/>
            </a:xfrm>
            <a:prstGeom prst="rect">
              <a:avLst/>
            </a:prstGeom>
            <a:ln w="12700" cap="flat">
              <a:noFill/>
              <a:miter lim="400000"/>
            </a:ln>
            <a:effectLst/>
          </p:spPr>
        </p:pic>
      </p:grpSp>
      <p:grpSp>
        <p:nvGrpSpPr>
          <p:cNvPr id="180" name="Group"/>
          <p:cNvGrpSpPr/>
          <p:nvPr/>
        </p:nvGrpSpPr>
        <p:grpSpPr>
          <a:xfrm>
            <a:off x="5164778" y="1991681"/>
            <a:ext cx="3849039" cy="485493"/>
            <a:chOff x="0" y="0"/>
            <a:chExt cx="3849037" cy="485491"/>
          </a:xfrm>
        </p:grpSpPr>
        <p:grpSp>
          <p:nvGrpSpPr>
            <p:cNvPr id="178" name="-My Financial Worth services"/>
            <p:cNvGrpSpPr/>
            <p:nvPr/>
          </p:nvGrpSpPr>
          <p:grpSpPr>
            <a:xfrm>
              <a:off x="842612" y="0"/>
              <a:ext cx="3006426" cy="485492"/>
              <a:chOff x="0" y="0"/>
              <a:chExt cx="3006425" cy="485491"/>
            </a:xfrm>
          </p:grpSpPr>
          <p:sp>
            <p:nvSpPr>
              <p:cNvPr id="176" name="-My Financial Worth services"/>
              <p:cNvSpPr txBox="1"/>
              <p:nvPr/>
            </p:nvSpPr>
            <p:spPr>
              <a:xfrm>
                <a:off x="39094" y="38099"/>
                <a:ext cx="2029413" cy="333086"/>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defRPr>
                    <a:latin typeface="+mn-lt"/>
                    <a:ea typeface="+mn-ea"/>
                    <a:cs typeface="+mn-cs"/>
                    <a:sym typeface="Calibri"/>
                  </a:defRPr>
                </a:lvl1pPr>
              </a:lstStyle>
              <a:p>
                <a:pPr/>
                <a:r>
                  <a:t>-Ground water head</a:t>
                </a:r>
              </a:p>
            </p:txBody>
          </p:sp>
          <p:pic>
            <p:nvPicPr>
              <p:cNvPr id="177" name="-My Financial Worth services -My Financial Worth services" descr="-My Financial Worth services -My Financial Worth services"/>
              <p:cNvPicPr>
                <a:picLocks noChangeAspect="0"/>
              </p:cNvPicPr>
              <p:nvPr/>
            </p:nvPicPr>
            <p:blipFill>
              <a:blip r:embed="rId3">
                <a:extLst/>
              </a:blip>
              <a:stretch>
                <a:fillRect/>
              </a:stretch>
            </p:blipFill>
            <p:spPr>
              <a:xfrm>
                <a:off x="0" y="-1"/>
                <a:ext cx="3006426" cy="485492"/>
              </a:xfrm>
              <a:prstGeom prst="rect">
                <a:avLst/>
              </a:prstGeom>
              <a:ln w="12700" cap="flat">
                <a:noFill/>
                <a:miter lim="400000"/>
              </a:ln>
              <a:effectLst/>
            </p:spPr>
          </p:pic>
        </p:grpSp>
        <p:sp>
          <p:nvSpPr>
            <p:cNvPr id="179" name="Arrow"/>
            <p:cNvSpPr/>
            <p:nvPr/>
          </p:nvSpPr>
          <p:spPr>
            <a:xfrm>
              <a:off x="0" y="152219"/>
              <a:ext cx="789689" cy="181055"/>
            </a:xfrm>
            <a:prstGeom prst="rightArrow">
              <a:avLst>
                <a:gd name="adj1" fmla="val 32000"/>
                <a:gd name="adj2" fmla="val 331782"/>
              </a:avLst>
            </a:prstGeom>
            <a:solidFill>
              <a:srgbClr val="FFFFFF"/>
            </a:solidFill>
            <a:ln w="12700" cap="flat">
              <a:solidFill>
                <a:schemeClr val="accent1"/>
              </a:solidFill>
              <a:prstDash val="solid"/>
              <a:miter lim="800000"/>
            </a:ln>
            <a:effectLst/>
          </p:spPr>
          <p:txBody>
            <a:bodyPr wrap="square" lIns="45718" tIns="45718" rIns="45718" bIns="45718" numCol="1" anchor="ctr">
              <a:noAutofit/>
            </a:bodyPr>
            <a:lstStyle/>
            <a:p>
              <a:pPr>
                <a:defRPr>
                  <a:latin typeface="+mn-lt"/>
                  <a:ea typeface="+mn-ea"/>
                  <a:cs typeface="+mn-cs"/>
                  <a:sym typeface="Calibri"/>
                </a:defRPr>
              </a:pPr>
            </a:p>
          </p:txBody>
        </p:sp>
      </p:grpSp>
      <p:grpSp>
        <p:nvGrpSpPr>
          <p:cNvPr id="185" name="Group"/>
          <p:cNvGrpSpPr/>
          <p:nvPr/>
        </p:nvGrpSpPr>
        <p:grpSpPr>
          <a:xfrm>
            <a:off x="5164778" y="2623319"/>
            <a:ext cx="3938346" cy="485493"/>
            <a:chOff x="0" y="0"/>
            <a:chExt cx="3938344" cy="485491"/>
          </a:xfrm>
        </p:grpSpPr>
        <p:grpSp>
          <p:nvGrpSpPr>
            <p:cNvPr id="183" name="-My Credit is Better Consulting"/>
            <p:cNvGrpSpPr/>
            <p:nvPr/>
          </p:nvGrpSpPr>
          <p:grpSpPr>
            <a:xfrm>
              <a:off x="843834" y="0"/>
              <a:ext cx="3094511" cy="485492"/>
              <a:chOff x="0" y="0"/>
              <a:chExt cx="3094509" cy="485491"/>
            </a:xfrm>
          </p:grpSpPr>
          <p:sp>
            <p:nvSpPr>
              <p:cNvPr id="181" name="-My Credit is Better Consulting"/>
              <p:cNvSpPr txBox="1"/>
              <p:nvPr/>
            </p:nvSpPr>
            <p:spPr>
              <a:xfrm>
                <a:off x="38100" y="38099"/>
                <a:ext cx="2174933" cy="333086"/>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a:latin typeface="+mn-lt"/>
                    <a:ea typeface="+mn-ea"/>
                    <a:cs typeface="+mn-cs"/>
                    <a:sym typeface="Calibri"/>
                  </a:defRPr>
                </a:lvl1pPr>
              </a:lstStyle>
              <a:p>
                <a:pPr/>
                <a:r>
                  <a:t>-Geophysical Methods</a:t>
                </a:r>
              </a:p>
            </p:txBody>
          </p:sp>
          <p:pic>
            <p:nvPicPr>
              <p:cNvPr id="182" name="-My Credit is Better Consulting -My Credit is Better Consulting" descr="-My Credit is Better Consulting -My Credit is Better Consulting"/>
              <p:cNvPicPr>
                <a:picLocks noChangeAspect="1"/>
              </p:cNvPicPr>
              <p:nvPr/>
            </p:nvPicPr>
            <p:blipFill>
              <a:blip r:embed="rId4">
                <a:extLst/>
              </a:blip>
              <a:stretch>
                <a:fillRect/>
              </a:stretch>
            </p:blipFill>
            <p:spPr>
              <a:xfrm>
                <a:off x="-1" y="-1"/>
                <a:ext cx="3094511" cy="485492"/>
              </a:xfrm>
              <a:prstGeom prst="rect">
                <a:avLst/>
              </a:prstGeom>
              <a:ln w="12700" cap="flat">
                <a:noFill/>
                <a:miter lim="400000"/>
              </a:ln>
              <a:effectLst/>
            </p:spPr>
          </p:pic>
        </p:grpSp>
        <p:sp>
          <p:nvSpPr>
            <p:cNvPr id="184" name="Arrow"/>
            <p:cNvSpPr/>
            <p:nvPr/>
          </p:nvSpPr>
          <p:spPr>
            <a:xfrm>
              <a:off x="0" y="152219"/>
              <a:ext cx="789689" cy="181055"/>
            </a:xfrm>
            <a:prstGeom prst="rightArrow">
              <a:avLst>
                <a:gd name="adj1" fmla="val 32000"/>
                <a:gd name="adj2" fmla="val 331782"/>
              </a:avLst>
            </a:prstGeom>
            <a:solidFill>
              <a:srgbClr val="FFFFFF"/>
            </a:solidFill>
            <a:ln w="12700" cap="flat">
              <a:solidFill>
                <a:schemeClr val="accent1"/>
              </a:solidFill>
              <a:prstDash val="solid"/>
              <a:miter lim="800000"/>
            </a:ln>
            <a:effectLst/>
          </p:spPr>
          <p:txBody>
            <a:bodyPr wrap="square" lIns="45718" tIns="45718" rIns="45718" bIns="45718" numCol="1" anchor="ctr">
              <a:noAutofit/>
            </a:bodyPr>
            <a:lstStyle/>
            <a:p>
              <a:pPr>
                <a:defRPr>
                  <a:latin typeface="+mn-lt"/>
                  <a:ea typeface="+mn-ea"/>
                  <a:cs typeface="+mn-cs"/>
                  <a:sym typeface="Calibri"/>
                </a:defRPr>
              </a:pPr>
            </a:p>
          </p:txBody>
        </p:sp>
      </p:grpSp>
      <p:grpSp>
        <p:nvGrpSpPr>
          <p:cNvPr id="188" name="Relevant Life Services"/>
          <p:cNvGrpSpPr/>
          <p:nvPr/>
        </p:nvGrpSpPr>
        <p:grpSpPr>
          <a:xfrm>
            <a:off x="389645" y="1961797"/>
            <a:ext cx="4636248" cy="744129"/>
            <a:chOff x="0" y="0"/>
            <a:chExt cx="4636247" cy="744127"/>
          </a:xfrm>
        </p:grpSpPr>
        <p:sp>
          <p:nvSpPr>
            <p:cNvPr id="186" name="Relevant Life Services"/>
            <p:cNvSpPr txBox="1"/>
            <p:nvPr/>
          </p:nvSpPr>
          <p:spPr>
            <a:xfrm>
              <a:off x="38099" y="38099"/>
              <a:ext cx="4560049" cy="48995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3000">
                  <a:solidFill>
                    <a:schemeClr val="accent2">
                      <a:satOff val="-18194"/>
                      <a:lumOff val="-11215"/>
                    </a:schemeClr>
                  </a:solidFill>
                  <a:latin typeface="+mn-lt"/>
                  <a:ea typeface="+mn-ea"/>
                  <a:cs typeface="+mn-cs"/>
                  <a:sym typeface="Calibri"/>
                </a:defRPr>
              </a:lvl1pPr>
            </a:lstStyle>
            <a:p>
              <a:pPr/>
              <a:r>
                <a:t>The common Methods are:</a:t>
              </a:r>
            </a:p>
          </p:txBody>
        </p:sp>
        <p:pic>
          <p:nvPicPr>
            <p:cNvPr id="187" name="Relevant Life Services Relevant Life Services" descr="Relevant Life Services Relevant Life Services"/>
            <p:cNvPicPr>
              <a:picLocks noChangeAspect="1"/>
            </p:cNvPicPr>
            <p:nvPr/>
          </p:nvPicPr>
          <p:blipFill>
            <a:blip r:embed="rId5">
              <a:extLst/>
            </a:blip>
            <a:stretch>
              <a:fillRect/>
            </a:stretch>
          </p:blipFill>
          <p:spPr>
            <a:xfrm>
              <a:off x="0" y="-1"/>
              <a:ext cx="4636248" cy="744128"/>
            </a:xfrm>
            <a:prstGeom prst="rect">
              <a:avLst/>
            </a:prstGeom>
            <a:ln w="12700" cap="flat">
              <a:noFill/>
              <a:miter lim="400000"/>
            </a:ln>
            <a:effectLst/>
          </p:spPr>
        </p:pic>
      </p:grpSp>
      <p:grpSp>
        <p:nvGrpSpPr>
          <p:cNvPr id="193" name="Group"/>
          <p:cNvGrpSpPr/>
          <p:nvPr/>
        </p:nvGrpSpPr>
        <p:grpSpPr>
          <a:xfrm>
            <a:off x="5178442" y="3213603"/>
            <a:ext cx="2877918" cy="1335558"/>
            <a:chOff x="0" y="0"/>
            <a:chExt cx="2877916" cy="1335557"/>
          </a:xfrm>
        </p:grpSpPr>
        <p:grpSp>
          <p:nvGrpSpPr>
            <p:cNvPr id="191" name="-Net Sales Worth"/>
            <p:cNvGrpSpPr/>
            <p:nvPr/>
          </p:nvGrpSpPr>
          <p:grpSpPr>
            <a:xfrm>
              <a:off x="843834" y="0"/>
              <a:ext cx="2034083" cy="1335558"/>
              <a:chOff x="0" y="0"/>
              <a:chExt cx="2034082" cy="1335557"/>
            </a:xfrm>
          </p:grpSpPr>
          <p:sp>
            <p:nvSpPr>
              <p:cNvPr id="189" name="-Net Sales Worth"/>
              <p:cNvSpPr/>
              <p:nvPr/>
            </p:nvSpPr>
            <p:spPr>
              <a:xfrm>
                <a:off x="38100" y="65557"/>
                <a:ext cx="1270001" cy="1270001"/>
              </a:xfrm>
              <a:prstGeom prst="line">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defTabSz="457200">
                  <a:spcBef>
                    <a:spcPts val="1200"/>
                  </a:spcBef>
                  <a:defRPr sz="1600">
                    <a:latin typeface="Times Roman"/>
                    <a:ea typeface="Times Roman"/>
                    <a:cs typeface="Times Roman"/>
                    <a:sym typeface="Times Roman"/>
                  </a:defRPr>
                </a:lvl1pPr>
              </a:lstStyle>
              <a:p>
                <a:pPr/>
                <a:r>
                  <a:t>Geochemical Methods </a:t>
                </a:r>
              </a:p>
            </p:txBody>
          </p:sp>
          <p:pic>
            <p:nvPicPr>
              <p:cNvPr id="190" name="-Net Sales Worth -Net Sales Worth" descr="-Net Sales Worth -Net Sales Worth"/>
              <p:cNvPicPr>
                <a:picLocks noChangeAspect="1"/>
              </p:cNvPicPr>
              <p:nvPr/>
            </p:nvPicPr>
            <p:blipFill>
              <a:blip r:embed="rId6">
                <a:extLst/>
              </a:blip>
              <a:stretch>
                <a:fillRect/>
              </a:stretch>
            </p:blipFill>
            <p:spPr>
              <a:xfrm>
                <a:off x="0" y="0"/>
                <a:ext cx="2034083" cy="540407"/>
              </a:xfrm>
              <a:prstGeom prst="rect">
                <a:avLst/>
              </a:prstGeom>
              <a:ln w="12700" cap="flat">
                <a:noFill/>
                <a:miter lim="400000"/>
              </a:ln>
              <a:effectLst/>
            </p:spPr>
          </p:pic>
        </p:grpSp>
        <p:sp>
          <p:nvSpPr>
            <p:cNvPr id="192" name="Arrow"/>
            <p:cNvSpPr/>
            <p:nvPr/>
          </p:nvSpPr>
          <p:spPr>
            <a:xfrm>
              <a:off x="0" y="179676"/>
              <a:ext cx="789689" cy="181055"/>
            </a:xfrm>
            <a:prstGeom prst="rightArrow">
              <a:avLst>
                <a:gd name="adj1" fmla="val 32000"/>
                <a:gd name="adj2" fmla="val 331782"/>
              </a:avLst>
            </a:prstGeom>
            <a:solidFill>
              <a:srgbClr val="FFFFFF"/>
            </a:solidFill>
            <a:ln w="12700" cap="flat">
              <a:solidFill>
                <a:schemeClr val="accent1"/>
              </a:solidFill>
              <a:prstDash val="solid"/>
              <a:miter lim="800000"/>
            </a:ln>
            <a:effectLst/>
          </p:spPr>
          <p:txBody>
            <a:bodyPr wrap="square" lIns="45718" tIns="45718" rIns="45718" bIns="45718" numCol="1" anchor="ctr">
              <a:noAutofit/>
            </a:bodyPr>
            <a:lstStyle/>
            <a:p>
              <a:pPr>
                <a:defRPr>
                  <a:latin typeface="+mn-lt"/>
                  <a:ea typeface="+mn-ea"/>
                  <a:cs typeface="+mn-cs"/>
                  <a:sym typeface="Calibri"/>
                </a:defRPr>
              </a:pPr>
            </a:p>
          </p:txBody>
        </p:sp>
      </p:grpSp>
      <p:grpSp>
        <p:nvGrpSpPr>
          <p:cNvPr id="198" name="Group"/>
          <p:cNvGrpSpPr/>
          <p:nvPr/>
        </p:nvGrpSpPr>
        <p:grpSpPr>
          <a:xfrm>
            <a:off x="5149169" y="3871500"/>
            <a:ext cx="4355920" cy="485493"/>
            <a:chOff x="0" y="0"/>
            <a:chExt cx="4355918" cy="485491"/>
          </a:xfrm>
        </p:grpSpPr>
        <p:grpSp>
          <p:nvGrpSpPr>
            <p:cNvPr id="196" name="-and Much More………………………….."/>
            <p:cNvGrpSpPr/>
            <p:nvPr/>
          </p:nvGrpSpPr>
          <p:grpSpPr>
            <a:xfrm>
              <a:off x="843833" y="0"/>
              <a:ext cx="3512086" cy="485492"/>
              <a:chOff x="0" y="0"/>
              <a:chExt cx="3512085" cy="485491"/>
            </a:xfrm>
          </p:grpSpPr>
          <p:sp>
            <p:nvSpPr>
              <p:cNvPr id="194" name="-and Much More………………………….."/>
              <p:cNvSpPr txBox="1"/>
              <p:nvPr/>
            </p:nvSpPr>
            <p:spPr>
              <a:xfrm>
                <a:off x="38099" y="38099"/>
                <a:ext cx="1843865" cy="333086"/>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a:latin typeface="+mn-lt"/>
                    <a:ea typeface="+mn-ea"/>
                    <a:cs typeface="+mn-cs"/>
                    <a:sym typeface="Calibri"/>
                  </a:defRPr>
                </a:lvl1pPr>
              </a:lstStyle>
              <a:p>
                <a:pPr/>
                <a:r>
                  <a:t>-Isotopic Methods </a:t>
                </a:r>
              </a:p>
            </p:txBody>
          </p:sp>
          <p:pic>
            <p:nvPicPr>
              <p:cNvPr id="195" name="-and Much More………………………….. -and Much More………………………….." descr="-and Much More………………………….. -and Much More………………………….."/>
              <p:cNvPicPr>
                <a:picLocks noChangeAspect="1"/>
              </p:cNvPicPr>
              <p:nvPr/>
            </p:nvPicPr>
            <p:blipFill>
              <a:blip r:embed="rId7">
                <a:extLst/>
              </a:blip>
              <a:stretch>
                <a:fillRect/>
              </a:stretch>
            </p:blipFill>
            <p:spPr>
              <a:xfrm>
                <a:off x="-1" y="-1"/>
                <a:ext cx="3512086" cy="485492"/>
              </a:xfrm>
              <a:prstGeom prst="rect">
                <a:avLst/>
              </a:prstGeom>
              <a:ln w="12700" cap="flat">
                <a:noFill/>
                <a:miter lim="400000"/>
              </a:ln>
              <a:effectLst/>
            </p:spPr>
          </p:pic>
        </p:grpSp>
        <p:sp>
          <p:nvSpPr>
            <p:cNvPr id="197" name="Arrow"/>
            <p:cNvSpPr/>
            <p:nvPr/>
          </p:nvSpPr>
          <p:spPr>
            <a:xfrm>
              <a:off x="0" y="152219"/>
              <a:ext cx="789689" cy="181055"/>
            </a:xfrm>
            <a:prstGeom prst="rightArrow">
              <a:avLst>
                <a:gd name="adj1" fmla="val 32000"/>
                <a:gd name="adj2" fmla="val 331782"/>
              </a:avLst>
            </a:prstGeom>
            <a:solidFill>
              <a:srgbClr val="FFFFFF"/>
            </a:solidFill>
            <a:ln w="12700" cap="flat">
              <a:solidFill>
                <a:schemeClr val="accent1"/>
              </a:solidFill>
              <a:prstDash val="solid"/>
              <a:miter lim="800000"/>
            </a:ln>
            <a:effectLst/>
          </p:spPr>
          <p:txBody>
            <a:bodyPr wrap="square" lIns="45718" tIns="45718" rIns="45718" bIns="45718" numCol="1" anchor="ctr">
              <a:noAutofit/>
            </a:bodyPr>
            <a:lstStyle/>
            <a:p>
              <a:pPr>
                <a:defRPr>
                  <a:latin typeface="+mn-lt"/>
                  <a:ea typeface="+mn-ea"/>
                  <a:cs typeface="+mn-cs"/>
                  <a:sym typeface="Calibri"/>
                </a:defRPr>
              </a:pPr>
            </a:p>
          </p:txBody>
        </p:sp>
      </p:grpSp>
      <p:sp>
        <p:nvSpPr>
          <p:cNvPr id="199" name="Canoe"/>
          <p:cNvSpPr/>
          <p:nvPr/>
        </p:nvSpPr>
        <p:spPr>
          <a:xfrm>
            <a:off x="2309196" y="2780863"/>
            <a:ext cx="1379080" cy="1137790"/>
          </a:xfrm>
          <a:custGeom>
            <a:avLst/>
            <a:gdLst/>
            <a:ahLst/>
            <a:cxnLst>
              <a:cxn ang="0">
                <a:pos x="wd2" y="hd2"/>
              </a:cxn>
              <a:cxn ang="5400000">
                <a:pos x="wd2" y="hd2"/>
              </a:cxn>
              <a:cxn ang="10800000">
                <a:pos x="wd2" y="hd2"/>
              </a:cxn>
              <a:cxn ang="16200000">
                <a:pos x="wd2" y="hd2"/>
              </a:cxn>
            </a:cxnLst>
            <a:rect l="0" t="0" r="r" b="b"/>
            <a:pathLst>
              <a:path w="21480" h="21600" fill="norm" stroke="1" extrusionOk="0">
                <a:moveTo>
                  <a:pt x="8691" y="0"/>
                </a:moveTo>
                <a:cubicBezTo>
                  <a:pt x="8194" y="0"/>
                  <a:pt x="7697" y="232"/>
                  <a:pt x="7318" y="694"/>
                </a:cubicBezTo>
                <a:cubicBezTo>
                  <a:pt x="6559" y="1618"/>
                  <a:pt x="6559" y="3117"/>
                  <a:pt x="7318" y="4041"/>
                </a:cubicBezTo>
                <a:cubicBezTo>
                  <a:pt x="8076" y="4965"/>
                  <a:pt x="9305" y="4965"/>
                  <a:pt x="10064" y="4041"/>
                </a:cubicBezTo>
                <a:cubicBezTo>
                  <a:pt x="10822" y="3117"/>
                  <a:pt x="10822" y="1618"/>
                  <a:pt x="10064" y="694"/>
                </a:cubicBezTo>
                <a:cubicBezTo>
                  <a:pt x="9684" y="232"/>
                  <a:pt x="9187" y="0"/>
                  <a:pt x="8691" y="0"/>
                </a:cubicBezTo>
                <a:close/>
                <a:moveTo>
                  <a:pt x="13250" y="3795"/>
                </a:moveTo>
                <a:cubicBezTo>
                  <a:pt x="12938" y="3799"/>
                  <a:pt x="12631" y="3987"/>
                  <a:pt x="12448" y="4330"/>
                </a:cubicBezTo>
                <a:lnTo>
                  <a:pt x="10745" y="7479"/>
                </a:lnTo>
                <a:lnTo>
                  <a:pt x="7241" y="5138"/>
                </a:lnTo>
                <a:cubicBezTo>
                  <a:pt x="5788" y="4451"/>
                  <a:pt x="5072" y="5547"/>
                  <a:pt x="5072" y="5547"/>
                </a:cubicBezTo>
                <a:lnTo>
                  <a:pt x="2066" y="11677"/>
                </a:lnTo>
                <a:cubicBezTo>
                  <a:pt x="1779" y="12252"/>
                  <a:pt x="1904" y="12661"/>
                  <a:pt x="2034" y="12886"/>
                </a:cubicBezTo>
                <a:lnTo>
                  <a:pt x="0" y="12886"/>
                </a:lnTo>
                <a:lnTo>
                  <a:pt x="0" y="16759"/>
                </a:lnTo>
                <a:cubicBezTo>
                  <a:pt x="716" y="16819"/>
                  <a:pt x="1133" y="17137"/>
                  <a:pt x="1470" y="17402"/>
                </a:cubicBezTo>
                <a:cubicBezTo>
                  <a:pt x="1779" y="17640"/>
                  <a:pt x="1980" y="17805"/>
                  <a:pt x="2463" y="17805"/>
                </a:cubicBezTo>
                <a:cubicBezTo>
                  <a:pt x="2946" y="17805"/>
                  <a:pt x="3147" y="17647"/>
                  <a:pt x="3456" y="17402"/>
                </a:cubicBezTo>
                <a:cubicBezTo>
                  <a:pt x="3825" y="17111"/>
                  <a:pt x="4285" y="16747"/>
                  <a:pt x="5148" y="16747"/>
                </a:cubicBezTo>
                <a:cubicBezTo>
                  <a:pt x="6010" y="16747"/>
                  <a:pt x="6471" y="17111"/>
                  <a:pt x="6840" y="17402"/>
                </a:cubicBezTo>
                <a:cubicBezTo>
                  <a:pt x="7149" y="17640"/>
                  <a:pt x="7350" y="17805"/>
                  <a:pt x="7833" y="17805"/>
                </a:cubicBezTo>
                <a:cubicBezTo>
                  <a:pt x="8316" y="17805"/>
                  <a:pt x="8517" y="17647"/>
                  <a:pt x="8826" y="17402"/>
                </a:cubicBezTo>
                <a:cubicBezTo>
                  <a:pt x="9195" y="17111"/>
                  <a:pt x="9655" y="16747"/>
                  <a:pt x="10518" y="16747"/>
                </a:cubicBezTo>
                <a:cubicBezTo>
                  <a:pt x="11380" y="16747"/>
                  <a:pt x="11841" y="17111"/>
                  <a:pt x="12209" y="17402"/>
                </a:cubicBezTo>
                <a:cubicBezTo>
                  <a:pt x="12519" y="17640"/>
                  <a:pt x="12720" y="17805"/>
                  <a:pt x="13203" y="17805"/>
                </a:cubicBezTo>
                <a:cubicBezTo>
                  <a:pt x="13685" y="17805"/>
                  <a:pt x="13887" y="17647"/>
                  <a:pt x="14196" y="17402"/>
                </a:cubicBezTo>
                <a:cubicBezTo>
                  <a:pt x="14565" y="17111"/>
                  <a:pt x="15025" y="16747"/>
                  <a:pt x="15888" y="16747"/>
                </a:cubicBezTo>
                <a:cubicBezTo>
                  <a:pt x="16750" y="16747"/>
                  <a:pt x="17211" y="17111"/>
                  <a:pt x="17579" y="17396"/>
                </a:cubicBezTo>
                <a:cubicBezTo>
                  <a:pt x="17889" y="17634"/>
                  <a:pt x="18090" y="17799"/>
                  <a:pt x="18573" y="17799"/>
                </a:cubicBezTo>
                <a:cubicBezTo>
                  <a:pt x="19055" y="17799"/>
                  <a:pt x="19257" y="17640"/>
                  <a:pt x="19566" y="17396"/>
                </a:cubicBezTo>
                <a:cubicBezTo>
                  <a:pt x="19924" y="17118"/>
                  <a:pt x="20369" y="16773"/>
                  <a:pt x="21166" y="16747"/>
                </a:cubicBezTo>
                <a:cubicBezTo>
                  <a:pt x="21600" y="15464"/>
                  <a:pt x="21458" y="14367"/>
                  <a:pt x="21458" y="14367"/>
                </a:cubicBezTo>
                <a:cubicBezTo>
                  <a:pt x="21007" y="9825"/>
                  <a:pt x="17347" y="10545"/>
                  <a:pt x="17347" y="10545"/>
                </a:cubicBezTo>
                <a:cubicBezTo>
                  <a:pt x="17103" y="12925"/>
                  <a:pt x="14699" y="12879"/>
                  <a:pt x="14699" y="12879"/>
                </a:cubicBezTo>
                <a:lnTo>
                  <a:pt x="7165" y="12879"/>
                </a:lnTo>
                <a:cubicBezTo>
                  <a:pt x="7029" y="12793"/>
                  <a:pt x="6667" y="12429"/>
                  <a:pt x="6667" y="12429"/>
                </a:cubicBezTo>
                <a:lnTo>
                  <a:pt x="8338" y="8985"/>
                </a:lnTo>
                <a:lnTo>
                  <a:pt x="8407" y="8886"/>
                </a:lnTo>
                <a:lnTo>
                  <a:pt x="8511" y="8820"/>
                </a:lnTo>
                <a:lnTo>
                  <a:pt x="10508" y="10196"/>
                </a:lnTo>
                <a:cubicBezTo>
                  <a:pt x="10659" y="10301"/>
                  <a:pt x="10821" y="10347"/>
                  <a:pt x="10984" y="10347"/>
                </a:cubicBezTo>
                <a:cubicBezTo>
                  <a:pt x="11299" y="10347"/>
                  <a:pt x="11608" y="10161"/>
                  <a:pt x="11792" y="9818"/>
                </a:cubicBezTo>
                <a:lnTo>
                  <a:pt x="14066" y="5634"/>
                </a:lnTo>
                <a:cubicBezTo>
                  <a:pt x="14364" y="5092"/>
                  <a:pt x="14239" y="4357"/>
                  <a:pt x="13794" y="3994"/>
                </a:cubicBezTo>
                <a:cubicBezTo>
                  <a:pt x="13628" y="3857"/>
                  <a:pt x="13438" y="3793"/>
                  <a:pt x="13250" y="3795"/>
                </a:cubicBezTo>
                <a:close/>
                <a:moveTo>
                  <a:pt x="21258" y="18968"/>
                </a:moveTo>
                <a:cubicBezTo>
                  <a:pt x="20395" y="18968"/>
                  <a:pt x="19935" y="19332"/>
                  <a:pt x="19566" y="19623"/>
                </a:cubicBezTo>
                <a:cubicBezTo>
                  <a:pt x="19257" y="19861"/>
                  <a:pt x="19055" y="20026"/>
                  <a:pt x="18573" y="20026"/>
                </a:cubicBezTo>
                <a:cubicBezTo>
                  <a:pt x="18090" y="20026"/>
                  <a:pt x="17889" y="19867"/>
                  <a:pt x="17579" y="19623"/>
                </a:cubicBezTo>
                <a:cubicBezTo>
                  <a:pt x="17211" y="19332"/>
                  <a:pt x="16750" y="18974"/>
                  <a:pt x="15888" y="18974"/>
                </a:cubicBezTo>
                <a:cubicBezTo>
                  <a:pt x="15025" y="18974"/>
                  <a:pt x="14565" y="19338"/>
                  <a:pt x="14196" y="19629"/>
                </a:cubicBezTo>
                <a:cubicBezTo>
                  <a:pt x="13887" y="19867"/>
                  <a:pt x="13685" y="20032"/>
                  <a:pt x="13203" y="20032"/>
                </a:cubicBezTo>
                <a:cubicBezTo>
                  <a:pt x="12720" y="20032"/>
                  <a:pt x="12519" y="19874"/>
                  <a:pt x="12209" y="19629"/>
                </a:cubicBezTo>
                <a:cubicBezTo>
                  <a:pt x="11841" y="19338"/>
                  <a:pt x="11380" y="18974"/>
                  <a:pt x="10518" y="18974"/>
                </a:cubicBezTo>
                <a:cubicBezTo>
                  <a:pt x="9655" y="18974"/>
                  <a:pt x="9195" y="19338"/>
                  <a:pt x="8826" y="19629"/>
                </a:cubicBezTo>
                <a:cubicBezTo>
                  <a:pt x="8517" y="19867"/>
                  <a:pt x="8316" y="20032"/>
                  <a:pt x="7833" y="20032"/>
                </a:cubicBezTo>
                <a:cubicBezTo>
                  <a:pt x="7350" y="20032"/>
                  <a:pt x="7149" y="19874"/>
                  <a:pt x="6840" y="19629"/>
                </a:cubicBezTo>
                <a:cubicBezTo>
                  <a:pt x="6471" y="19338"/>
                  <a:pt x="6010" y="18974"/>
                  <a:pt x="5148" y="18974"/>
                </a:cubicBezTo>
                <a:cubicBezTo>
                  <a:pt x="4285" y="18974"/>
                  <a:pt x="3825" y="19338"/>
                  <a:pt x="3456" y="19629"/>
                </a:cubicBezTo>
                <a:cubicBezTo>
                  <a:pt x="3147" y="19867"/>
                  <a:pt x="2946" y="20032"/>
                  <a:pt x="2463" y="20032"/>
                </a:cubicBezTo>
                <a:cubicBezTo>
                  <a:pt x="1980" y="20032"/>
                  <a:pt x="1779" y="19874"/>
                  <a:pt x="1470" y="19629"/>
                </a:cubicBezTo>
                <a:cubicBezTo>
                  <a:pt x="1133" y="19365"/>
                  <a:pt x="721" y="19041"/>
                  <a:pt x="0" y="18989"/>
                </a:cubicBezTo>
                <a:lnTo>
                  <a:pt x="0" y="20555"/>
                </a:lnTo>
                <a:cubicBezTo>
                  <a:pt x="331" y="20601"/>
                  <a:pt x="516" y="20740"/>
                  <a:pt x="771" y="20945"/>
                </a:cubicBezTo>
                <a:cubicBezTo>
                  <a:pt x="1140" y="21236"/>
                  <a:pt x="1600" y="21600"/>
                  <a:pt x="2463" y="21600"/>
                </a:cubicBezTo>
                <a:cubicBezTo>
                  <a:pt x="3325" y="21600"/>
                  <a:pt x="3786" y="21236"/>
                  <a:pt x="4155" y="20945"/>
                </a:cubicBezTo>
                <a:cubicBezTo>
                  <a:pt x="4464" y="20707"/>
                  <a:pt x="4665" y="20542"/>
                  <a:pt x="5148" y="20542"/>
                </a:cubicBezTo>
                <a:cubicBezTo>
                  <a:pt x="5631" y="20542"/>
                  <a:pt x="5832" y="20700"/>
                  <a:pt x="6141" y="20945"/>
                </a:cubicBezTo>
                <a:cubicBezTo>
                  <a:pt x="6510" y="21236"/>
                  <a:pt x="6970" y="21600"/>
                  <a:pt x="7833" y="21600"/>
                </a:cubicBezTo>
                <a:cubicBezTo>
                  <a:pt x="8695" y="21600"/>
                  <a:pt x="9156" y="21236"/>
                  <a:pt x="9524" y="20945"/>
                </a:cubicBezTo>
                <a:cubicBezTo>
                  <a:pt x="9834" y="20707"/>
                  <a:pt x="10035" y="20542"/>
                  <a:pt x="10518" y="20542"/>
                </a:cubicBezTo>
                <a:cubicBezTo>
                  <a:pt x="11001" y="20542"/>
                  <a:pt x="11202" y="20700"/>
                  <a:pt x="11511" y="20945"/>
                </a:cubicBezTo>
                <a:cubicBezTo>
                  <a:pt x="11880" y="21236"/>
                  <a:pt x="12340" y="21600"/>
                  <a:pt x="13203" y="21600"/>
                </a:cubicBezTo>
                <a:cubicBezTo>
                  <a:pt x="14065" y="21600"/>
                  <a:pt x="14526" y="21236"/>
                  <a:pt x="14894" y="20945"/>
                </a:cubicBezTo>
                <a:cubicBezTo>
                  <a:pt x="15204" y="20707"/>
                  <a:pt x="15405" y="20542"/>
                  <a:pt x="15888" y="20542"/>
                </a:cubicBezTo>
                <a:cubicBezTo>
                  <a:pt x="16370" y="20542"/>
                  <a:pt x="16572" y="20700"/>
                  <a:pt x="16881" y="20945"/>
                </a:cubicBezTo>
                <a:cubicBezTo>
                  <a:pt x="17250" y="21236"/>
                  <a:pt x="17710" y="21600"/>
                  <a:pt x="18573" y="21600"/>
                </a:cubicBezTo>
                <a:cubicBezTo>
                  <a:pt x="19435" y="21600"/>
                  <a:pt x="19895" y="21236"/>
                  <a:pt x="20264" y="20951"/>
                </a:cubicBezTo>
                <a:cubicBezTo>
                  <a:pt x="20573" y="20713"/>
                  <a:pt x="20775" y="20548"/>
                  <a:pt x="21258" y="20548"/>
                </a:cubicBezTo>
                <a:lnTo>
                  <a:pt x="21258" y="18968"/>
                </a:lnTo>
                <a:close/>
              </a:path>
            </a:pathLst>
          </a:custGeom>
          <a:solidFill>
            <a:srgbClr val="FFFFFF"/>
          </a:solidFill>
          <a:ln w="25400">
            <a:solidFill>
              <a:schemeClr val="accent1"/>
            </a:solidFill>
          </a:ln>
        </p:spPr>
        <p:txBody>
          <a:bodyPr lIns="45718" tIns="45718" rIns="45718" bIns="45718" anchor="ctr"/>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80"/>
                                        </p:tgtEl>
                                        <p:attrNameLst>
                                          <p:attrName>style.visibility</p:attrName>
                                        </p:attrNameLst>
                                      </p:cBhvr>
                                      <p:to>
                                        <p:strVal val="visible"/>
                                      </p:to>
                                    </p:set>
                                    <p:anim calcmode="lin" valueType="num">
                                      <p:cBhvr>
                                        <p:cTn id="7" dur="1000" fill="hold"/>
                                        <p:tgtEl>
                                          <p:spTgt spid="180"/>
                                        </p:tgtEl>
                                        <p:attrNameLst>
                                          <p:attrName>ppt_x</p:attrName>
                                        </p:attrNameLst>
                                      </p:cBhvr>
                                      <p:tavLst>
                                        <p:tav tm="0">
                                          <p:val>
                                            <p:strVal val="0-#ppt_w/2"/>
                                          </p:val>
                                        </p:tav>
                                        <p:tav tm="100000">
                                          <p:val>
                                            <p:strVal val="#ppt_x"/>
                                          </p:val>
                                        </p:tav>
                                      </p:tavLst>
                                    </p:anim>
                                    <p:anim calcmode="lin" valueType="num">
                                      <p:cBhvr>
                                        <p:cTn id="8" dur="1000" fill="hold"/>
                                        <p:tgtEl>
                                          <p:spTgt spid="1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185"/>
                                        </p:tgtEl>
                                        <p:attrNameLst>
                                          <p:attrName>style.visibility</p:attrName>
                                        </p:attrNameLst>
                                      </p:cBhvr>
                                      <p:to>
                                        <p:strVal val="visible"/>
                                      </p:to>
                                    </p:set>
                                    <p:anim calcmode="lin" valueType="num">
                                      <p:cBhvr>
                                        <p:cTn id="13" dur="1000" fill="hold"/>
                                        <p:tgtEl>
                                          <p:spTgt spid="185"/>
                                        </p:tgtEl>
                                        <p:attrNameLst>
                                          <p:attrName>ppt_x</p:attrName>
                                        </p:attrNameLst>
                                      </p:cBhvr>
                                      <p:tavLst>
                                        <p:tav tm="0">
                                          <p:val>
                                            <p:strVal val="0-#ppt_w/2"/>
                                          </p:val>
                                        </p:tav>
                                        <p:tav tm="100000">
                                          <p:val>
                                            <p:strVal val="#ppt_x"/>
                                          </p:val>
                                        </p:tav>
                                      </p:tavLst>
                                    </p:anim>
                                    <p:anim calcmode="lin" valueType="num">
                                      <p:cBhvr>
                                        <p:cTn id="14" dur="1000" fill="hold"/>
                                        <p:tgtEl>
                                          <p:spTgt spid="18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 grpId="3" fill="hold">
                                  <p:stCondLst>
                                    <p:cond delay="0"/>
                                  </p:stCondLst>
                                  <p:iterate type="el" backwards="0">
                                    <p:tmAbs val="0"/>
                                  </p:iterate>
                                  <p:childTnLst>
                                    <p:set>
                                      <p:cBhvr>
                                        <p:cTn id="18" fill="hold"/>
                                        <p:tgtEl>
                                          <p:spTgt spid="193"/>
                                        </p:tgtEl>
                                        <p:attrNameLst>
                                          <p:attrName>style.visibility</p:attrName>
                                        </p:attrNameLst>
                                      </p:cBhvr>
                                      <p:to>
                                        <p:strVal val="visible"/>
                                      </p:to>
                                    </p:set>
                                    <p:anim calcmode="lin" valueType="num">
                                      <p:cBhvr>
                                        <p:cTn id="19" dur="1000" fill="hold"/>
                                        <p:tgtEl>
                                          <p:spTgt spid="193"/>
                                        </p:tgtEl>
                                        <p:attrNameLst>
                                          <p:attrName>ppt_x</p:attrName>
                                        </p:attrNameLst>
                                      </p:cBhvr>
                                      <p:tavLst>
                                        <p:tav tm="0">
                                          <p:val>
                                            <p:strVal val="0-#ppt_w/2"/>
                                          </p:val>
                                        </p:tav>
                                        <p:tav tm="100000">
                                          <p:val>
                                            <p:strVal val="#ppt_x"/>
                                          </p:val>
                                        </p:tav>
                                      </p:tavLst>
                                    </p:anim>
                                    <p:anim calcmode="lin" valueType="num">
                                      <p:cBhvr>
                                        <p:cTn id="20" dur="1000" fill="hold"/>
                                        <p:tgtEl>
                                          <p:spTgt spid="19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 grpId="4" fill="hold">
                                  <p:stCondLst>
                                    <p:cond delay="0"/>
                                  </p:stCondLst>
                                  <p:iterate type="el" backwards="0">
                                    <p:tmAbs val="0"/>
                                  </p:iterate>
                                  <p:childTnLst>
                                    <p:set>
                                      <p:cBhvr>
                                        <p:cTn id="24" fill="hold"/>
                                        <p:tgtEl>
                                          <p:spTgt spid="198"/>
                                        </p:tgtEl>
                                        <p:attrNameLst>
                                          <p:attrName>style.visibility</p:attrName>
                                        </p:attrNameLst>
                                      </p:cBhvr>
                                      <p:to>
                                        <p:strVal val="visible"/>
                                      </p:to>
                                    </p:set>
                                    <p:anim calcmode="lin" valueType="num">
                                      <p:cBhvr>
                                        <p:cTn id="25" dur="1000" fill="hold"/>
                                        <p:tgtEl>
                                          <p:spTgt spid="198"/>
                                        </p:tgtEl>
                                        <p:attrNameLst>
                                          <p:attrName>ppt_x</p:attrName>
                                        </p:attrNameLst>
                                      </p:cBhvr>
                                      <p:tavLst>
                                        <p:tav tm="0">
                                          <p:val>
                                            <p:strVal val="0-#ppt_w/2"/>
                                          </p:val>
                                        </p:tav>
                                        <p:tav tm="100000">
                                          <p:val>
                                            <p:strVal val="#ppt_x"/>
                                          </p:val>
                                        </p:tav>
                                      </p:tavLst>
                                    </p:anim>
                                    <p:anim calcmode="lin" valueType="num">
                                      <p:cBhvr>
                                        <p:cTn id="26" dur="1000" fill="hold"/>
                                        <p:tgtEl>
                                          <p:spTgt spid="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8" grpId="4"/>
      <p:bldP build="whole" bldLvl="1" animBg="1" rev="0" advAuto="0" spid="193" grpId="3"/>
      <p:bldP build="whole" bldLvl="1" animBg="1" rev="0" advAuto="0" spid="180" grpId="1"/>
      <p:bldP build="whole" bldLvl="1" animBg="1" rev="0" advAuto="0" spid="185" grpId="2"/>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atOff val="-3547"/>
            <a:lumOff val="-10352"/>
          </a:schemeClr>
        </a:solidFill>
      </p:bgPr>
    </p:bg>
    <p:spTree>
      <p:nvGrpSpPr>
        <p:cNvPr id="1" name=""/>
        <p:cNvGrpSpPr/>
        <p:nvPr/>
      </p:nvGrpSpPr>
      <p:grpSpPr>
        <a:xfrm>
          <a:off x="0" y="0"/>
          <a:ext cx="0" cy="0"/>
          <a:chOff x="0" y="0"/>
          <a:chExt cx="0" cy="0"/>
        </a:xfrm>
      </p:grpSpPr>
      <p:grpSp>
        <p:nvGrpSpPr>
          <p:cNvPr id="203" name="Commission Incentives and Bonuses"/>
          <p:cNvGrpSpPr/>
          <p:nvPr/>
        </p:nvGrpSpPr>
        <p:grpSpPr>
          <a:xfrm>
            <a:off x="374802" y="304331"/>
            <a:ext cx="6612196" cy="726443"/>
            <a:chOff x="0" y="0"/>
            <a:chExt cx="6612195" cy="726442"/>
          </a:xfrm>
        </p:grpSpPr>
        <p:sp>
          <p:nvSpPr>
            <p:cNvPr id="201" name="Commission Incentives and Bonuses"/>
            <p:cNvSpPr txBox="1"/>
            <p:nvPr/>
          </p:nvSpPr>
          <p:spPr>
            <a:xfrm>
              <a:off x="38100" y="38099"/>
              <a:ext cx="6535996" cy="574039"/>
            </a:xfrm>
            <a:prstGeom prst="rect">
              <a:avLst/>
            </a:prstGeom>
            <a:solidFill>
              <a:schemeClr val="accent2">
                <a:satOff val="-18194"/>
                <a:lumOff val="-11215"/>
              </a:schemeClr>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defTabSz="457200">
                <a:spcBef>
                  <a:spcPts val="1200"/>
                </a:spcBef>
                <a:defRPr b="1" sz="3200">
                  <a:solidFill>
                    <a:srgbClr val="FFFFFF"/>
                  </a:solidFill>
                  <a:latin typeface="Times Roman"/>
                  <a:ea typeface="Times Roman"/>
                  <a:cs typeface="Times Roman"/>
                  <a:sym typeface="Times Roman"/>
                </a:defRPr>
              </a:lvl1pPr>
            </a:lstStyle>
            <a:p>
              <a:pPr/>
              <a:r>
                <a:t>Identification of Seawater Intrusion</a:t>
              </a:r>
            </a:p>
          </p:txBody>
        </p:sp>
        <p:pic>
          <p:nvPicPr>
            <p:cNvPr id="202" name="Commission Incentives and Bonuses Commission Incentives and Bonuses" descr="Commission Incentives and Bonuses Commission Incentives and Bonuses"/>
            <p:cNvPicPr>
              <a:picLocks noChangeAspect="1"/>
            </p:cNvPicPr>
            <p:nvPr/>
          </p:nvPicPr>
          <p:blipFill>
            <a:blip r:embed="rId2">
              <a:extLst/>
            </a:blip>
            <a:stretch>
              <a:fillRect/>
            </a:stretch>
          </p:blipFill>
          <p:spPr>
            <a:xfrm>
              <a:off x="0" y="-1"/>
              <a:ext cx="6612196" cy="726443"/>
            </a:xfrm>
            <a:prstGeom prst="rect">
              <a:avLst/>
            </a:prstGeom>
            <a:ln w="12700" cap="flat">
              <a:noFill/>
              <a:miter lim="400000"/>
            </a:ln>
            <a:effectLst/>
          </p:spPr>
        </p:pic>
      </p:grpSp>
      <p:grpSp>
        <p:nvGrpSpPr>
          <p:cNvPr id="206" name="Group"/>
          <p:cNvGrpSpPr/>
          <p:nvPr/>
        </p:nvGrpSpPr>
        <p:grpSpPr>
          <a:xfrm>
            <a:off x="1741527" y="2684161"/>
            <a:ext cx="1970763" cy="485493"/>
            <a:chOff x="0" y="0"/>
            <a:chExt cx="1970762" cy="485491"/>
          </a:xfrm>
        </p:grpSpPr>
        <p:sp>
          <p:nvSpPr>
            <p:cNvPr id="204" name="-My Financial Worth services"/>
            <p:cNvSpPr txBox="1"/>
            <p:nvPr/>
          </p:nvSpPr>
          <p:spPr>
            <a:xfrm>
              <a:off x="36555" y="38100"/>
              <a:ext cx="1897652" cy="333086"/>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defRPr>
                  <a:latin typeface="+mn-lt"/>
                  <a:ea typeface="+mn-ea"/>
                  <a:cs typeface="+mn-cs"/>
                  <a:sym typeface="Calibri"/>
                </a:defRPr>
              </a:lvl1pPr>
            </a:lstStyle>
            <a:p>
              <a:pPr/>
              <a:r>
                <a:t>-Ground water head</a:t>
              </a:r>
            </a:p>
          </p:txBody>
        </p:sp>
        <p:pic>
          <p:nvPicPr>
            <p:cNvPr id="205" name="-My Financial Worth services -My Financial Worth services" descr="-My Financial Worth services -My Financial Worth services"/>
            <p:cNvPicPr>
              <a:picLocks noChangeAspect="0"/>
            </p:cNvPicPr>
            <p:nvPr/>
          </p:nvPicPr>
          <p:blipFill>
            <a:blip r:embed="rId3">
              <a:extLst/>
            </a:blip>
            <a:stretch>
              <a:fillRect/>
            </a:stretch>
          </p:blipFill>
          <p:spPr>
            <a:xfrm>
              <a:off x="0" y="0"/>
              <a:ext cx="1970763" cy="485492"/>
            </a:xfrm>
            <a:prstGeom prst="rect">
              <a:avLst/>
            </a:prstGeom>
            <a:ln w="12700" cap="flat">
              <a:noFill/>
              <a:miter lim="400000"/>
            </a:ln>
            <a:effectLst/>
          </p:spPr>
        </p:pic>
      </p:grpSp>
      <p:grpSp>
        <p:nvGrpSpPr>
          <p:cNvPr id="209" name="Relevant Life Services"/>
          <p:cNvGrpSpPr/>
          <p:nvPr/>
        </p:nvGrpSpPr>
        <p:grpSpPr>
          <a:xfrm>
            <a:off x="389645" y="1257295"/>
            <a:ext cx="4636248" cy="744129"/>
            <a:chOff x="0" y="0"/>
            <a:chExt cx="4636247" cy="744127"/>
          </a:xfrm>
        </p:grpSpPr>
        <p:sp>
          <p:nvSpPr>
            <p:cNvPr id="207" name="Relevant Life Services"/>
            <p:cNvSpPr txBox="1"/>
            <p:nvPr/>
          </p:nvSpPr>
          <p:spPr>
            <a:xfrm>
              <a:off x="38099" y="38099"/>
              <a:ext cx="4560049" cy="48995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3000">
                  <a:solidFill>
                    <a:schemeClr val="accent2">
                      <a:satOff val="-18194"/>
                      <a:lumOff val="-11215"/>
                    </a:schemeClr>
                  </a:solidFill>
                  <a:latin typeface="+mn-lt"/>
                  <a:ea typeface="+mn-ea"/>
                  <a:cs typeface="+mn-cs"/>
                  <a:sym typeface="Calibri"/>
                </a:defRPr>
              </a:lvl1pPr>
            </a:lstStyle>
            <a:p>
              <a:pPr/>
              <a:r>
                <a:t>The common Methods are:</a:t>
              </a:r>
            </a:p>
          </p:txBody>
        </p:sp>
        <p:pic>
          <p:nvPicPr>
            <p:cNvPr id="208" name="Relevant Life Services Relevant Life Services" descr="Relevant Life Services Relevant Life Services"/>
            <p:cNvPicPr>
              <a:picLocks noChangeAspect="1"/>
            </p:cNvPicPr>
            <p:nvPr/>
          </p:nvPicPr>
          <p:blipFill>
            <a:blip r:embed="rId4">
              <a:extLst/>
            </a:blip>
            <a:stretch>
              <a:fillRect/>
            </a:stretch>
          </p:blipFill>
          <p:spPr>
            <a:xfrm>
              <a:off x="0" y="-1"/>
              <a:ext cx="4636248" cy="744128"/>
            </a:xfrm>
            <a:prstGeom prst="rect">
              <a:avLst/>
            </a:prstGeom>
            <a:ln w="12700" cap="flat">
              <a:noFill/>
              <a:miter lim="400000"/>
            </a:ln>
            <a:effectLst/>
          </p:spPr>
        </p:pic>
      </p:grpSp>
      <p:pic>
        <p:nvPicPr>
          <p:cNvPr id="210" name="Image" descr="Image"/>
          <p:cNvPicPr>
            <a:picLocks noChangeAspect="1"/>
          </p:cNvPicPr>
          <p:nvPr/>
        </p:nvPicPr>
        <p:blipFill>
          <a:blip r:embed="rId5">
            <a:extLst/>
          </a:blip>
          <a:stretch>
            <a:fillRect/>
          </a:stretch>
        </p:blipFill>
        <p:spPr>
          <a:xfrm>
            <a:off x="4960155" y="2004607"/>
            <a:ext cx="7137401" cy="4749801"/>
          </a:xfrm>
          <a:prstGeom prst="rect">
            <a:avLst/>
          </a:prstGeom>
          <a:ln w="12700">
            <a:miter lim="400000"/>
          </a:ln>
        </p:spPr>
      </p:pic>
      <p:sp>
        <p:nvSpPr>
          <p:cNvPr id="211" name="Head"/>
          <p:cNvSpPr/>
          <p:nvPr/>
        </p:nvSpPr>
        <p:spPr>
          <a:xfrm>
            <a:off x="369271" y="2240644"/>
            <a:ext cx="1147354" cy="1372527"/>
          </a:xfrm>
          <a:custGeom>
            <a:avLst/>
            <a:gdLst/>
            <a:ahLst/>
            <a:cxnLst>
              <a:cxn ang="0">
                <a:pos x="wd2" y="hd2"/>
              </a:cxn>
              <a:cxn ang="5400000">
                <a:pos x="wd2" y="hd2"/>
              </a:cxn>
              <a:cxn ang="10800000">
                <a:pos x="wd2" y="hd2"/>
              </a:cxn>
              <a:cxn ang="16200000">
                <a:pos x="wd2" y="hd2"/>
              </a:cxn>
            </a:cxnLst>
            <a:rect l="0" t="0" r="r" b="b"/>
            <a:pathLst>
              <a:path w="21545" h="21600" fill="norm" stroke="1"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solidFill>
            <a:srgbClr val="FFFFFF"/>
          </a:solidFill>
          <a:ln w="25400">
            <a:solidFill>
              <a:schemeClr val="accent1"/>
            </a:solidFill>
          </a:ln>
        </p:spPr>
        <p:txBody>
          <a:bodyPr lIns="45718" tIns="45718" rIns="45718" bIns="45718" anchor="ctr"/>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10"/>
                                        </p:tgtEl>
                                        <p:attrNameLst>
                                          <p:attrName>style.visibility</p:attrName>
                                        </p:attrNameLst>
                                      </p:cBhvr>
                                      <p:to>
                                        <p:strVal val="visible"/>
                                      </p:to>
                                    </p:set>
                                    <p:anim calcmode="lin" valueType="num">
                                      <p:cBhvr>
                                        <p:cTn id="7" dur="1000" fill="hold"/>
                                        <p:tgtEl>
                                          <p:spTgt spid="210"/>
                                        </p:tgtEl>
                                        <p:attrNameLst>
                                          <p:attrName>ppt_x</p:attrName>
                                        </p:attrNameLst>
                                      </p:cBhvr>
                                      <p:tavLst>
                                        <p:tav tm="0">
                                          <p:val>
                                            <p:strVal val="0-#ppt_w/2"/>
                                          </p:val>
                                        </p:tav>
                                        <p:tav tm="100000">
                                          <p:val>
                                            <p:strVal val="#ppt_x"/>
                                          </p:val>
                                        </p:tav>
                                      </p:tavLst>
                                    </p:anim>
                                    <p:anim calcmode="lin" valueType="num">
                                      <p:cBhvr>
                                        <p:cTn id="8" dur="1000" fill="hold"/>
                                        <p:tgtEl>
                                          <p:spTgt spid="2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0"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atOff val="-3547"/>
            <a:lumOff val="-10352"/>
          </a:schemeClr>
        </a:solidFill>
      </p:bgPr>
    </p:bg>
    <p:spTree>
      <p:nvGrpSpPr>
        <p:cNvPr id="1" name=""/>
        <p:cNvGrpSpPr/>
        <p:nvPr/>
      </p:nvGrpSpPr>
      <p:grpSpPr>
        <a:xfrm>
          <a:off x="0" y="0"/>
          <a:ext cx="0" cy="0"/>
          <a:chOff x="0" y="0"/>
          <a:chExt cx="0" cy="0"/>
        </a:xfrm>
      </p:grpSpPr>
      <p:grpSp>
        <p:nvGrpSpPr>
          <p:cNvPr id="218" name="Commission Incentives and Bonuses"/>
          <p:cNvGrpSpPr/>
          <p:nvPr/>
        </p:nvGrpSpPr>
        <p:grpSpPr>
          <a:xfrm>
            <a:off x="484159" y="117237"/>
            <a:ext cx="3613813" cy="819523"/>
            <a:chOff x="0" y="0"/>
            <a:chExt cx="3613812" cy="819521"/>
          </a:xfrm>
        </p:grpSpPr>
        <p:sp>
          <p:nvSpPr>
            <p:cNvPr id="213" name="Commission Incentives and Bonuses"/>
            <p:cNvSpPr txBox="1"/>
            <p:nvPr/>
          </p:nvSpPr>
          <p:spPr>
            <a:xfrm>
              <a:off x="17364" y="38099"/>
              <a:ext cx="3579085" cy="781422"/>
            </a:xfrm>
            <a:prstGeom prst="rect">
              <a:avLst/>
            </a:prstGeom>
            <a:solidFill>
              <a:schemeClr val="accent2">
                <a:satOff val="-18194"/>
                <a:lumOff val="-11215"/>
              </a:schemeClr>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p>
              <a:pPr defTabSz="457200">
                <a:spcBef>
                  <a:spcPts val="1200"/>
                </a:spcBef>
                <a:defRPr b="1" sz="3200">
                  <a:solidFill>
                    <a:srgbClr val="FFFFFF"/>
                  </a:solidFill>
                  <a:latin typeface="Times Roman"/>
                  <a:ea typeface="Times Roman"/>
                  <a:cs typeface="Times Roman"/>
                  <a:sym typeface="Times Roman"/>
                </a:defRPr>
              </a:pPr>
            </a:p>
          </p:txBody>
        </p:sp>
        <p:grpSp>
          <p:nvGrpSpPr>
            <p:cNvPr id="216" name="Group"/>
            <p:cNvGrpSpPr/>
            <p:nvPr/>
          </p:nvGrpSpPr>
          <p:grpSpPr>
            <a:xfrm>
              <a:off x="17364" y="38099"/>
              <a:ext cx="3434125" cy="588384"/>
              <a:chOff x="0" y="0"/>
              <a:chExt cx="3434123" cy="588383"/>
            </a:xfrm>
          </p:grpSpPr>
          <p:sp>
            <p:nvSpPr>
              <p:cNvPr id="214" name="How you earn"/>
              <p:cNvSpPr txBox="1"/>
              <p:nvPr/>
            </p:nvSpPr>
            <p:spPr>
              <a:xfrm>
                <a:off x="33733" y="6689"/>
                <a:ext cx="3400391" cy="449469"/>
              </a:xfrm>
              <a:prstGeom prst="rect">
                <a:avLst/>
              </a:prstGeom>
              <a:solidFill>
                <a:schemeClr val="accent2"/>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defRPr sz="3000">
                    <a:solidFill>
                      <a:srgbClr val="FFFFFF"/>
                    </a:solidFill>
                    <a:latin typeface="+mn-lt"/>
                    <a:ea typeface="+mn-ea"/>
                    <a:cs typeface="+mn-cs"/>
                    <a:sym typeface="Calibri"/>
                  </a:defRPr>
                </a:lvl1pPr>
              </a:lstStyle>
              <a:p>
                <a:pPr/>
                <a:r>
                  <a:t>Mitigation Measures</a:t>
                </a:r>
              </a:p>
            </p:txBody>
          </p:sp>
          <p:pic>
            <p:nvPicPr>
              <p:cNvPr id="215" name="How you earn How you earn" descr="How you earn How you earn"/>
              <p:cNvPicPr>
                <a:picLocks noChangeAspect="1"/>
              </p:cNvPicPr>
              <p:nvPr/>
            </p:nvPicPr>
            <p:blipFill>
              <a:blip r:embed="rId2">
                <a:extLst/>
              </a:blip>
              <a:stretch>
                <a:fillRect/>
              </a:stretch>
            </p:blipFill>
            <p:spPr>
              <a:xfrm>
                <a:off x="0" y="0"/>
                <a:ext cx="1749196" cy="588384"/>
              </a:xfrm>
              <a:prstGeom prst="rect">
                <a:avLst/>
              </a:prstGeom>
              <a:ln w="12700" cap="flat">
                <a:noFill/>
                <a:miter lim="400000"/>
              </a:ln>
              <a:effectLst/>
            </p:spPr>
          </p:pic>
        </p:grpSp>
        <p:pic>
          <p:nvPicPr>
            <p:cNvPr id="217" name="Commission Incentives and Bonuses Commission Incentives and Bonuses" descr="Commission Incentives and Bonuses Commission Incentives and Bonuses"/>
            <p:cNvPicPr>
              <a:picLocks noChangeAspect="0"/>
            </p:cNvPicPr>
            <p:nvPr/>
          </p:nvPicPr>
          <p:blipFill>
            <a:blip r:embed="rId3">
              <a:extLst/>
            </a:blip>
            <a:stretch>
              <a:fillRect/>
            </a:stretch>
          </p:blipFill>
          <p:spPr>
            <a:xfrm>
              <a:off x="0" y="-1"/>
              <a:ext cx="3613813" cy="726443"/>
            </a:xfrm>
            <a:prstGeom prst="rect">
              <a:avLst/>
            </a:prstGeom>
            <a:ln w="12700" cap="flat">
              <a:noFill/>
              <a:miter lim="400000"/>
            </a:ln>
            <a:effectLst/>
          </p:spPr>
        </p:pic>
      </p:grpSp>
      <p:grpSp>
        <p:nvGrpSpPr>
          <p:cNvPr id="221" name="All we do is 2 things"/>
          <p:cNvGrpSpPr/>
          <p:nvPr/>
        </p:nvGrpSpPr>
        <p:grpSpPr>
          <a:xfrm>
            <a:off x="485099" y="1032390"/>
            <a:ext cx="10779509" cy="751839"/>
            <a:chOff x="0" y="0"/>
            <a:chExt cx="10779507" cy="751838"/>
          </a:xfrm>
        </p:grpSpPr>
        <p:sp>
          <p:nvSpPr>
            <p:cNvPr id="220" name="All we do is 2 things"/>
            <p:cNvSpPr txBox="1"/>
            <p:nvPr/>
          </p:nvSpPr>
          <p:spPr>
            <a:xfrm>
              <a:off x="38100" y="38099"/>
              <a:ext cx="10703308" cy="675640"/>
            </a:xfrm>
            <a:prstGeom prst="rect">
              <a:avLst/>
            </a:prstGeom>
            <a:solidFill>
              <a:schemeClr val="accent3">
                <a:lumOff val="17647"/>
              </a:schemeClr>
            </a:solidFill>
            <a:ln>
              <a:noFill/>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2200"/>
              </a:lvl1pPr>
            </a:lstStyle>
            <a:p>
              <a:pPr/>
              <a:r>
                <a:t>The different methods for mitigating seawater intrusion are discussed in this section. </a:t>
              </a:r>
              <a:endParaRPr sz="1200"/>
            </a:p>
          </p:txBody>
        </p:sp>
        <p:pic>
          <p:nvPicPr>
            <p:cNvPr id="219" name="All we do is 2 things" descr="All we do is 2 things"/>
            <p:cNvPicPr>
              <a:picLocks noChangeAspect="0"/>
            </p:cNvPicPr>
            <p:nvPr/>
          </p:nvPicPr>
          <p:blipFill>
            <a:blip r:embed="rId4">
              <a:extLst/>
            </a:blip>
            <a:stretch>
              <a:fillRect/>
            </a:stretch>
          </p:blipFill>
          <p:spPr>
            <a:xfrm>
              <a:off x="0" y="-1"/>
              <a:ext cx="10779508" cy="751840"/>
            </a:xfrm>
            <a:prstGeom prst="rect">
              <a:avLst/>
            </a:prstGeom>
            <a:effectLst/>
          </p:spPr>
        </p:pic>
      </p:grpSp>
      <p:grpSp>
        <p:nvGrpSpPr>
          <p:cNvPr id="225" name="Group"/>
          <p:cNvGrpSpPr/>
          <p:nvPr/>
        </p:nvGrpSpPr>
        <p:grpSpPr>
          <a:xfrm>
            <a:off x="2770219" y="3293185"/>
            <a:ext cx="4052153" cy="659703"/>
            <a:chOff x="0" y="0"/>
            <a:chExt cx="4052151" cy="659702"/>
          </a:xfrm>
        </p:grpSpPr>
        <p:sp>
          <p:nvSpPr>
            <p:cNvPr id="222" name="-Gather 10 Customers"/>
            <p:cNvSpPr txBox="1"/>
            <p:nvPr/>
          </p:nvSpPr>
          <p:spPr>
            <a:xfrm>
              <a:off x="980413" y="125205"/>
              <a:ext cx="2938422" cy="332739"/>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defTabSz="457200">
                <a:spcBef>
                  <a:spcPts val="1200"/>
                </a:spcBef>
                <a:defRPr sz="1600">
                  <a:latin typeface="Times Roman"/>
                  <a:ea typeface="Times Roman"/>
                  <a:cs typeface="Times Roman"/>
                  <a:sym typeface="Times Roman"/>
                </a:defRPr>
              </a:lvl1pPr>
            </a:lstStyle>
            <a:p>
              <a:pPr/>
              <a:r>
                <a:t>Increasing Groundwater Recharge </a:t>
              </a:r>
            </a:p>
          </p:txBody>
        </p:sp>
        <p:pic>
          <p:nvPicPr>
            <p:cNvPr id="223" name="-Gather 10 Customers -Gather 10 Customers" descr="-Gather 10 Customers -Gather 10 Customers"/>
            <p:cNvPicPr>
              <a:picLocks noChangeAspect="1"/>
            </p:cNvPicPr>
            <p:nvPr/>
          </p:nvPicPr>
          <p:blipFill>
            <a:blip r:embed="rId5">
              <a:extLst/>
            </a:blip>
            <a:stretch>
              <a:fillRect/>
            </a:stretch>
          </p:blipFill>
          <p:spPr>
            <a:xfrm>
              <a:off x="942313" y="0"/>
              <a:ext cx="3109839" cy="659703"/>
            </a:xfrm>
            <a:prstGeom prst="rect">
              <a:avLst/>
            </a:prstGeom>
            <a:ln w="12700" cap="flat">
              <a:noFill/>
              <a:miter lim="400000"/>
            </a:ln>
            <a:effectLst/>
          </p:spPr>
        </p:pic>
        <p:sp>
          <p:nvSpPr>
            <p:cNvPr id="224" name="Arrow"/>
            <p:cNvSpPr/>
            <p:nvPr/>
          </p:nvSpPr>
          <p:spPr>
            <a:xfrm>
              <a:off x="0" y="239324"/>
              <a:ext cx="789690" cy="181055"/>
            </a:xfrm>
            <a:prstGeom prst="rightArrow">
              <a:avLst>
                <a:gd name="adj1" fmla="val 32000"/>
                <a:gd name="adj2" fmla="val 331782"/>
              </a:avLst>
            </a:prstGeom>
            <a:solidFill>
              <a:srgbClr val="FFFFFF"/>
            </a:solidFill>
            <a:ln w="12700" cap="flat">
              <a:solidFill>
                <a:schemeClr val="accent1"/>
              </a:solidFill>
              <a:prstDash val="solid"/>
              <a:miter lim="800000"/>
            </a:ln>
            <a:effectLst/>
          </p:spPr>
          <p:txBody>
            <a:bodyPr wrap="square" lIns="45718" tIns="45718" rIns="45718" bIns="45718" numCol="1" anchor="ctr">
              <a:noAutofit/>
            </a:bodyPr>
            <a:lstStyle/>
            <a:p>
              <a:pPr>
                <a:defRPr>
                  <a:latin typeface="+mn-lt"/>
                  <a:ea typeface="+mn-ea"/>
                  <a:cs typeface="+mn-cs"/>
                  <a:sym typeface="Calibri"/>
                </a:defRPr>
              </a:pPr>
            </a:p>
          </p:txBody>
        </p:sp>
      </p:grpSp>
      <p:grpSp>
        <p:nvGrpSpPr>
          <p:cNvPr id="229" name="Group"/>
          <p:cNvGrpSpPr/>
          <p:nvPr/>
        </p:nvGrpSpPr>
        <p:grpSpPr>
          <a:xfrm>
            <a:off x="2759284" y="2750464"/>
            <a:ext cx="3709412" cy="719420"/>
            <a:chOff x="0" y="0"/>
            <a:chExt cx="3709410" cy="719419"/>
          </a:xfrm>
        </p:grpSpPr>
        <p:sp>
          <p:nvSpPr>
            <p:cNvPr id="226" name="Partner of your success"/>
            <p:cNvSpPr txBox="1"/>
            <p:nvPr/>
          </p:nvSpPr>
          <p:spPr>
            <a:xfrm>
              <a:off x="946082" y="77416"/>
              <a:ext cx="2669043" cy="642004"/>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defTabSz="457200">
                <a:spcBef>
                  <a:spcPts val="1200"/>
                </a:spcBef>
                <a:defRPr sz="1600">
                  <a:latin typeface="Times Roman"/>
                  <a:ea typeface="Times Roman"/>
                  <a:cs typeface="Times Roman"/>
                  <a:sym typeface="Times Roman"/>
                </a:defRPr>
              </a:lvl1pPr>
            </a:lstStyle>
            <a:p>
              <a:pPr/>
              <a:r>
                <a:t>Rearranging of Pumping Wells </a:t>
              </a:r>
              <a:endParaRPr sz="1200"/>
            </a:p>
          </p:txBody>
        </p:sp>
        <p:pic>
          <p:nvPicPr>
            <p:cNvPr id="227" name="Partner of your success Partner of your success" descr="Partner of your success Partner of your success"/>
            <p:cNvPicPr>
              <a:picLocks noChangeAspect="1"/>
            </p:cNvPicPr>
            <p:nvPr/>
          </p:nvPicPr>
          <p:blipFill>
            <a:blip r:embed="rId6">
              <a:extLst/>
            </a:blip>
            <a:stretch>
              <a:fillRect/>
            </a:stretch>
          </p:blipFill>
          <p:spPr>
            <a:xfrm>
              <a:off x="907982" y="0"/>
              <a:ext cx="2801429" cy="564124"/>
            </a:xfrm>
            <a:prstGeom prst="rect">
              <a:avLst/>
            </a:prstGeom>
            <a:ln w="12700" cap="flat">
              <a:noFill/>
              <a:miter lim="400000"/>
            </a:ln>
            <a:effectLst/>
          </p:spPr>
        </p:pic>
        <p:sp>
          <p:nvSpPr>
            <p:cNvPr id="228" name="Arrow"/>
            <p:cNvSpPr/>
            <p:nvPr/>
          </p:nvSpPr>
          <p:spPr>
            <a:xfrm>
              <a:off x="0" y="191534"/>
              <a:ext cx="789690" cy="181056"/>
            </a:xfrm>
            <a:prstGeom prst="rightArrow">
              <a:avLst>
                <a:gd name="adj1" fmla="val 32000"/>
                <a:gd name="adj2" fmla="val 331782"/>
              </a:avLst>
            </a:prstGeom>
            <a:solidFill>
              <a:srgbClr val="FFFFFF"/>
            </a:solidFill>
            <a:ln w="12700" cap="flat">
              <a:solidFill>
                <a:schemeClr val="accent1"/>
              </a:solidFill>
              <a:prstDash val="solid"/>
              <a:miter lim="800000"/>
            </a:ln>
            <a:effectLst/>
          </p:spPr>
          <p:txBody>
            <a:bodyPr wrap="square" lIns="45718" tIns="45718" rIns="45718" bIns="45718" numCol="1" anchor="ctr">
              <a:noAutofit/>
            </a:bodyPr>
            <a:lstStyle/>
            <a:p>
              <a:pPr>
                <a:defRPr>
                  <a:latin typeface="+mn-lt"/>
                  <a:ea typeface="+mn-ea"/>
                  <a:cs typeface="+mn-cs"/>
                  <a:sym typeface="Calibri"/>
                </a:defRPr>
              </a:pPr>
            </a:p>
          </p:txBody>
        </p:sp>
      </p:grpSp>
      <p:grpSp>
        <p:nvGrpSpPr>
          <p:cNvPr id="234" name="Group"/>
          <p:cNvGrpSpPr/>
          <p:nvPr/>
        </p:nvGrpSpPr>
        <p:grpSpPr>
          <a:xfrm>
            <a:off x="2770219" y="4042923"/>
            <a:ext cx="2606295" cy="485492"/>
            <a:chOff x="0" y="0"/>
            <a:chExt cx="2606294" cy="485490"/>
          </a:xfrm>
        </p:grpSpPr>
        <p:grpSp>
          <p:nvGrpSpPr>
            <p:cNvPr id="232" name="Change somebodies life with our life products"/>
            <p:cNvGrpSpPr/>
            <p:nvPr/>
          </p:nvGrpSpPr>
          <p:grpSpPr>
            <a:xfrm>
              <a:off x="922986" y="-1"/>
              <a:ext cx="1683309" cy="485491"/>
              <a:chOff x="0" y="0"/>
              <a:chExt cx="1683307" cy="485490"/>
            </a:xfrm>
          </p:grpSpPr>
          <p:sp>
            <p:nvSpPr>
              <p:cNvPr id="230" name="Change somebodies life with our life products"/>
              <p:cNvSpPr txBox="1"/>
              <p:nvPr/>
            </p:nvSpPr>
            <p:spPr>
              <a:xfrm>
                <a:off x="22606" y="38099"/>
                <a:ext cx="1593791" cy="332739"/>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defTabSz="457200">
                  <a:spcBef>
                    <a:spcPts val="1200"/>
                  </a:spcBef>
                  <a:defRPr sz="1600">
                    <a:latin typeface="Times Roman"/>
                    <a:ea typeface="Times Roman"/>
                    <a:cs typeface="Times Roman"/>
                    <a:sym typeface="Times Roman"/>
                  </a:defRPr>
                </a:lvl1pPr>
              </a:lstStyle>
              <a:p>
                <a:pPr/>
                <a:r>
                  <a:t>Injection Wells </a:t>
                </a:r>
              </a:p>
            </p:txBody>
          </p:sp>
          <p:pic>
            <p:nvPicPr>
              <p:cNvPr id="231" name="Change somebodies life with our life products Change somebodies life with our life products" descr="Change somebodies life with our life products Change somebodies life with our life products"/>
              <p:cNvPicPr>
                <a:picLocks noChangeAspect="0"/>
              </p:cNvPicPr>
              <p:nvPr/>
            </p:nvPicPr>
            <p:blipFill>
              <a:blip r:embed="rId7">
                <a:extLst/>
              </a:blip>
              <a:stretch>
                <a:fillRect/>
              </a:stretch>
            </p:blipFill>
            <p:spPr>
              <a:xfrm>
                <a:off x="-1" y="-1"/>
                <a:ext cx="1683309" cy="485491"/>
              </a:xfrm>
              <a:prstGeom prst="rect">
                <a:avLst/>
              </a:prstGeom>
              <a:ln w="12700" cap="flat">
                <a:noFill/>
                <a:miter lim="400000"/>
              </a:ln>
              <a:effectLst/>
            </p:spPr>
          </p:pic>
        </p:grpSp>
        <p:sp>
          <p:nvSpPr>
            <p:cNvPr id="233" name="Arrow"/>
            <p:cNvSpPr/>
            <p:nvPr/>
          </p:nvSpPr>
          <p:spPr>
            <a:xfrm>
              <a:off x="0" y="152218"/>
              <a:ext cx="789690" cy="181056"/>
            </a:xfrm>
            <a:prstGeom prst="rightArrow">
              <a:avLst>
                <a:gd name="adj1" fmla="val 32000"/>
                <a:gd name="adj2" fmla="val 331782"/>
              </a:avLst>
            </a:prstGeom>
            <a:solidFill>
              <a:srgbClr val="FFFFFF"/>
            </a:solidFill>
            <a:ln w="12700" cap="flat">
              <a:solidFill>
                <a:schemeClr val="accent1"/>
              </a:solidFill>
              <a:prstDash val="solid"/>
              <a:miter lim="800000"/>
            </a:ln>
            <a:effectLst/>
          </p:spPr>
          <p:txBody>
            <a:bodyPr wrap="square" lIns="45718" tIns="45718" rIns="45718" bIns="45718" numCol="1" anchor="ctr">
              <a:noAutofit/>
            </a:bodyPr>
            <a:lstStyle/>
            <a:p>
              <a:pPr>
                <a:defRPr>
                  <a:latin typeface="+mn-lt"/>
                  <a:ea typeface="+mn-ea"/>
                  <a:cs typeface="+mn-cs"/>
                  <a:sym typeface="Calibri"/>
                </a:defRPr>
              </a:pPr>
            </a:p>
          </p:txBody>
        </p:sp>
      </p:grpSp>
      <p:grpSp>
        <p:nvGrpSpPr>
          <p:cNvPr id="238" name="Group"/>
          <p:cNvGrpSpPr/>
          <p:nvPr/>
        </p:nvGrpSpPr>
        <p:grpSpPr>
          <a:xfrm>
            <a:off x="2770218" y="4681225"/>
            <a:ext cx="3672539" cy="485491"/>
            <a:chOff x="0" y="0"/>
            <a:chExt cx="3672536" cy="485490"/>
          </a:xfrm>
        </p:grpSpPr>
        <p:sp>
          <p:nvSpPr>
            <p:cNvPr id="235" name="Change somebodies life with our life products"/>
            <p:cNvSpPr txBox="1"/>
            <p:nvPr/>
          </p:nvSpPr>
          <p:spPr>
            <a:xfrm>
              <a:off x="945593" y="38100"/>
              <a:ext cx="2522699" cy="332738"/>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p>
              <a:pPr defTabSz="457200">
                <a:spcBef>
                  <a:spcPts val="1200"/>
                </a:spcBef>
                <a:defRPr sz="1600">
                  <a:latin typeface="Times Roman"/>
                  <a:ea typeface="Times Roman"/>
                  <a:cs typeface="Times Roman"/>
                  <a:sym typeface="Times Roman"/>
                </a:defRPr>
              </a:pPr>
              <a:r>
                <a:t>Saltwater Pumping Wells </a:t>
              </a:r>
              <a:endParaRPr sz="1200"/>
            </a:p>
            <a:p>
              <a:pPr defTabSz="457200">
                <a:spcBef>
                  <a:spcPts val="1200"/>
                </a:spcBef>
                <a:defRPr sz="1600">
                  <a:latin typeface="Times Roman"/>
                  <a:ea typeface="Times Roman"/>
                  <a:cs typeface="Times Roman"/>
                  <a:sym typeface="Times Roman"/>
                </a:defRPr>
              </a:pPr>
              <a:r>
                <a:t> </a:t>
              </a:r>
            </a:p>
          </p:txBody>
        </p:sp>
        <p:pic>
          <p:nvPicPr>
            <p:cNvPr id="236" name="Change somebodies life with our life products Change somebodies life with our life products" descr="Change somebodies life with our life products Change somebodies life with our life products"/>
            <p:cNvPicPr>
              <a:picLocks noChangeAspect="0"/>
            </p:cNvPicPr>
            <p:nvPr/>
          </p:nvPicPr>
          <p:blipFill>
            <a:blip r:embed="rId7">
              <a:extLst/>
            </a:blip>
            <a:stretch>
              <a:fillRect/>
            </a:stretch>
          </p:blipFill>
          <p:spPr>
            <a:xfrm>
              <a:off x="922987" y="0"/>
              <a:ext cx="2749550" cy="485491"/>
            </a:xfrm>
            <a:prstGeom prst="rect">
              <a:avLst/>
            </a:prstGeom>
            <a:ln w="12700" cap="flat">
              <a:noFill/>
              <a:miter lim="400000"/>
            </a:ln>
            <a:effectLst/>
          </p:spPr>
        </p:pic>
        <p:sp>
          <p:nvSpPr>
            <p:cNvPr id="237" name="Arrow"/>
            <p:cNvSpPr/>
            <p:nvPr/>
          </p:nvSpPr>
          <p:spPr>
            <a:xfrm>
              <a:off x="0" y="172956"/>
              <a:ext cx="789690" cy="181057"/>
            </a:xfrm>
            <a:prstGeom prst="rightArrow">
              <a:avLst>
                <a:gd name="adj1" fmla="val 32000"/>
                <a:gd name="adj2" fmla="val 331782"/>
              </a:avLst>
            </a:prstGeom>
            <a:solidFill>
              <a:srgbClr val="FFFFFF"/>
            </a:solidFill>
            <a:ln w="12700" cap="flat">
              <a:solidFill>
                <a:schemeClr val="accent1"/>
              </a:solidFill>
              <a:prstDash val="solid"/>
              <a:miter lim="800000"/>
            </a:ln>
            <a:effectLst/>
          </p:spPr>
          <p:txBody>
            <a:bodyPr wrap="square" lIns="45718" tIns="45718" rIns="45718" bIns="45718" numCol="1" anchor="ctr">
              <a:noAutofit/>
            </a:bodyPr>
            <a:lstStyle/>
            <a:p>
              <a:pPr>
                <a:defRPr>
                  <a:latin typeface="+mn-lt"/>
                  <a:ea typeface="+mn-ea"/>
                  <a:cs typeface="+mn-cs"/>
                  <a:sym typeface="Calibri"/>
                </a:defRPr>
              </a:pPr>
            </a:p>
          </p:txBody>
        </p:sp>
      </p:grpSp>
      <p:grpSp>
        <p:nvGrpSpPr>
          <p:cNvPr id="243" name="Group"/>
          <p:cNvGrpSpPr/>
          <p:nvPr/>
        </p:nvGrpSpPr>
        <p:grpSpPr>
          <a:xfrm>
            <a:off x="2770219" y="5361003"/>
            <a:ext cx="3256543" cy="485492"/>
            <a:chOff x="0" y="0"/>
            <a:chExt cx="3256541" cy="485490"/>
          </a:xfrm>
        </p:grpSpPr>
        <p:grpSp>
          <p:nvGrpSpPr>
            <p:cNvPr id="241" name="Group"/>
            <p:cNvGrpSpPr/>
            <p:nvPr/>
          </p:nvGrpSpPr>
          <p:grpSpPr>
            <a:xfrm>
              <a:off x="922987" y="0"/>
              <a:ext cx="2333555" cy="485491"/>
              <a:chOff x="0" y="0"/>
              <a:chExt cx="2333554" cy="485490"/>
            </a:xfrm>
          </p:grpSpPr>
          <p:sp>
            <p:nvSpPr>
              <p:cNvPr id="239" name="Change somebodies life with our life products"/>
              <p:cNvSpPr txBox="1"/>
              <p:nvPr/>
            </p:nvSpPr>
            <p:spPr>
              <a:xfrm>
                <a:off x="22606" y="38100"/>
                <a:ext cx="1926694" cy="332738"/>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p>
                <a:pPr defTabSz="457200">
                  <a:spcBef>
                    <a:spcPts val="1200"/>
                  </a:spcBef>
                  <a:defRPr sz="1600">
                    <a:latin typeface="Times Roman"/>
                    <a:ea typeface="Times Roman"/>
                    <a:cs typeface="Times Roman"/>
                    <a:sym typeface="Times Roman"/>
                  </a:defRPr>
                </a:pPr>
                <a:r>
                  <a:t>Subsurface Barrier </a:t>
                </a:r>
                <a:endParaRPr sz="1200"/>
              </a:p>
              <a:p>
                <a:pPr defTabSz="457200">
                  <a:spcBef>
                    <a:spcPts val="1200"/>
                  </a:spcBef>
                  <a:defRPr sz="1600">
                    <a:latin typeface="Times Roman"/>
                    <a:ea typeface="Times Roman"/>
                    <a:cs typeface="Times Roman"/>
                    <a:sym typeface="Times Roman"/>
                  </a:defRPr>
                </a:pPr>
                <a:r>
                  <a:t> </a:t>
                </a:r>
                <a:endParaRPr sz="1200"/>
              </a:p>
              <a:p>
                <a:pPr defTabSz="457200">
                  <a:spcBef>
                    <a:spcPts val="1200"/>
                  </a:spcBef>
                  <a:defRPr sz="1600">
                    <a:latin typeface="Times Roman"/>
                    <a:ea typeface="Times Roman"/>
                    <a:cs typeface="Times Roman"/>
                    <a:sym typeface="Times Roman"/>
                  </a:defRPr>
                </a:pPr>
                <a:r>
                  <a:t> </a:t>
                </a:r>
              </a:p>
            </p:txBody>
          </p:sp>
          <p:pic>
            <p:nvPicPr>
              <p:cNvPr id="240" name="Change somebodies life with our life products Change somebodies life with our life products" descr="Change somebodies life with our life products Change somebodies life with our life products"/>
              <p:cNvPicPr>
                <a:picLocks noChangeAspect="0"/>
              </p:cNvPicPr>
              <p:nvPr/>
            </p:nvPicPr>
            <p:blipFill>
              <a:blip r:embed="rId7">
                <a:extLst/>
              </a:blip>
              <a:stretch>
                <a:fillRect/>
              </a:stretch>
            </p:blipFill>
            <p:spPr>
              <a:xfrm>
                <a:off x="0" y="0"/>
                <a:ext cx="2333555" cy="485491"/>
              </a:xfrm>
              <a:prstGeom prst="rect">
                <a:avLst/>
              </a:prstGeom>
              <a:ln w="12700" cap="flat">
                <a:noFill/>
                <a:miter lim="400000"/>
              </a:ln>
              <a:effectLst/>
            </p:spPr>
          </p:pic>
        </p:grpSp>
        <p:sp>
          <p:nvSpPr>
            <p:cNvPr id="242" name="Arrow"/>
            <p:cNvSpPr/>
            <p:nvPr/>
          </p:nvSpPr>
          <p:spPr>
            <a:xfrm>
              <a:off x="0" y="152436"/>
              <a:ext cx="789690" cy="181056"/>
            </a:xfrm>
            <a:prstGeom prst="rightArrow">
              <a:avLst>
                <a:gd name="adj1" fmla="val 32000"/>
                <a:gd name="adj2" fmla="val 331782"/>
              </a:avLst>
            </a:prstGeom>
            <a:solidFill>
              <a:srgbClr val="FFFFFF"/>
            </a:solidFill>
            <a:ln w="12700" cap="flat">
              <a:solidFill>
                <a:schemeClr val="accent1"/>
              </a:solidFill>
              <a:prstDash val="solid"/>
              <a:miter lim="800000"/>
            </a:ln>
            <a:effectLst/>
          </p:spPr>
          <p:txBody>
            <a:bodyPr wrap="square" lIns="45718" tIns="45718" rIns="45718" bIns="45718" numCol="1" anchor="ctr">
              <a:noAutofit/>
            </a:bodyPr>
            <a:lstStyle/>
            <a:p>
              <a:pPr>
                <a:defRPr>
                  <a:latin typeface="+mn-lt"/>
                  <a:ea typeface="+mn-ea"/>
                  <a:cs typeface="+mn-cs"/>
                  <a:sym typeface="Calibri"/>
                </a:defRPr>
              </a:pPr>
            </a:p>
          </p:txBody>
        </p:sp>
      </p:grpSp>
      <p:grpSp>
        <p:nvGrpSpPr>
          <p:cNvPr id="250" name="Group"/>
          <p:cNvGrpSpPr/>
          <p:nvPr/>
        </p:nvGrpSpPr>
        <p:grpSpPr>
          <a:xfrm>
            <a:off x="165257" y="5895053"/>
            <a:ext cx="3099925" cy="861845"/>
            <a:chOff x="0" y="0"/>
            <a:chExt cx="3099924" cy="861843"/>
          </a:xfrm>
        </p:grpSpPr>
        <p:grpSp>
          <p:nvGrpSpPr>
            <p:cNvPr id="248" name="Group"/>
            <p:cNvGrpSpPr/>
            <p:nvPr/>
          </p:nvGrpSpPr>
          <p:grpSpPr>
            <a:xfrm>
              <a:off x="-1" y="0"/>
              <a:ext cx="1901097" cy="861844"/>
              <a:chOff x="0" y="0"/>
              <a:chExt cx="1901095" cy="861843"/>
            </a:xfrm>
          </p:grpSpPr>
          <p:grpSp>
            <p:nvGrpSpPr>
              <p:cNvPr id="246" name="$200"/>
              <p:cNvGrpSpPr/>
              <p:nvPr/>
            </p:nvGrpSpPr>
            <p:grpSpPr>
              <a:xfrm>
                <a:off x="988317" y="15634"/>
                <a:ext cx="912779" cy="830574"/>
                <a:chOff x="0" y="0"/>
                <a:chExt cx="912778" cy="830573"/>
              </a:xfrm>
            </p:grpSpPr>
            <p:sp>
              <p:nvSpPr>
                <p:cNvPr id="244" name="Rounded Rectangle"/>
                <p:cNvSpPr/>
                <p:nvPr/>
              </p:nvSpPr>
              <p:spPr>
                <a:xfrm>
                  <a:off x="0" y="66456"/>
                  <a:ext cx="912779" cy="697662"/>
                </a:xfrm>
                <a:prstGeom prst="roundRect">
                  <a:avLst>
                    <a:gd name="adj" fmla="val 18530"/>
                  </a:avLst>
                </a:prstGeom>
                <a:solidFill>
                  <a:srgbClr val="FFFFFF"/>
                </a:solidFill>
                <a:ln w="12700" cap="flat">
                  <a:solidFill>
                    <a:schemeClr val="accent1"/>
                  </a:solidFill>
                  <a:prstDash val="solid"/>
                  <a:miter lim="800000"/>
                </a:ln>
                <a:effectLst>
                  <a:outerShdw sx="100000" sy="100000" kx="0" ky="0" algn="b" rotWithShape="0" blurRad="50800" dist="63500" dir="2700000">
                    <a:srgbClr val="000000">
                      <a:alpha val="50000"/>
                    </a:srgbClr>
                  </a:outerShdw>
                </a:effectLst>
              </p:spPr>
              <p:txBody>
                <a:bodyPr wrap="square" lIns="45718" tIns="45718" rIns="45718" bIns="45718" numCol="1" anchor="ctr">
                  <a:noAutofit/>
                </a:bodyPr>
                <a:lstStyle/>
                <a:p>
                  <a:pPr algn="ctr">
                    <a:defRPr sz="4000">
                      <a:solidFill>
                        <a:schemeClr val="accent2">
                          <a:satOff val="-18194"/>
                          <a:lumOff val="-11215"/>
                        </a:schemeClr>
                      </a:solidFill>
                      <a:latin typeface="+mn-lt"/>
                      <a:ea typeface="+mn-ea"/>
                      <a:cs typeface="+mn-cs"/>
                      <a:sym typeface="Calibri"/>
                    </a:defRPr>
                  </a:pPr>
                </a:p>
              </p:txBody>
            </p:sp>
            <p:sp>
              <p:nvSpPr>
                <p:cNvPr id="245" name="Go next"/>
                <p:cNvSpPr txBox="1"/>
                <p:nvPr/>
              </p:nvSpPr>
              <p:spPr>
                <a:xfrm>
                  <a:off x="42173" y="0"/>
                  <a:ext cx="828432" cy="8305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noAutofit/>
                </a:bodyPr>
                <a:lstStyle>
                  <a:lvl1pPr algn="ctr">
                    <a:defRPr sz="4000">
                      <a:solidFill>
                        <a:schemeClr val="accent2">
                          <a:satOff val="-18194"/>
                          <a:lumOff val="-11215"/>
                        </a:schemeClr>
                      </a:solidFill>
                      <a:latin typeface="+mn-lt"/>
                      <a:ea typeface="+mn-ea"/>
                      <a:cs typeface="+mn-cs"/>
                      <a:sym typeface="Calibri"/>
                    </a:defRPr>
                  </a:lvl1pPr>
                </a:lstStyle>
                <a:p>
                  <a:pPr/>
                  <a:r>
                    <a:t>Go next</a:t>
                  </a:r>
                </a:p>
              </p:txBody>
            </p:sp>
          </p:grpSp>
          <p:sp>
            <p:nvSpPr>
              <p:cNvPr id="247" name="Arrow"/>
              <p:cNvSpPr/>
              <p:nvPr/>
            </p:nvSpPr>
            <p:spPr>
              <a:xfrm>
                <a:off x="-1" y="0"/>
                <a:ext cx="861845" cy="861844"/>
              </a:xfrm>
              <a:prstGeom prst="rightArrow">
                <a:avLst>
                  <a:gd name="adj1" fmla="val 32000"/>
                  <a:gd name="adj2" fmla="val 64000"/>
                </a:avLst>
              </a:prstGeom>
              <a:gradFill flip="none" rotWithShape="1">
                <a:gsLst>
                  <a:gs pos="0">
                    <a:srgbClr val="80B860"/>
                  </a:gs>
                  <a:gs pos="50000">
                    <a:srgbClr val="6FB242"/>
                  </a:gs>
                  <a:gs pos="100000">
                    <a:srgbClr val="61A236"/>
                  </a:gs>
                </a:gsLst>
                <a:lin ang="5400000" scaled="0"/>
              </a:gradFill>
              <a:ln w="6350" cap="flat">
                <a:solidFill>
                  <a:schemeClr val="accent1"/>
                </a:solidFill>
                <a:prstDash val="solid"/>
                <a:miter lim="800000"/>
              </a:ln>
              <a:effectLst>
                <a:outerShdw sx="100000" sy="100000" kx="0" ky="0" algn="b" rotWithShape="0" blurRad="63500" dist="19050" dir="5400000">
                  <a:srgbClr val="000000">
                    <a:alpha val="63000"/>
                  </a:srgbClr>
                </a:outerShdw>
              </a:effectLst>
            </p:spPr>
            <p:txBody>
              <a:bodyPr wrap="square" lIns="45718" tIns="45718" rIns="45718" bIns="45718" numCol="1" anchor="ctr">
                <a:noAutofit/>
              </a:bodyPr>
              <a:lstStyle/>
              <a:p>
                <a:pPr>
                  <a:defRPr>
                    <a:solidFill>
                      <a:srgbClr val="FFFFFF"/>
                    </a:solidFill>
                    <a:latin typeface="+mn-lt"/>
                    <a:ea typeface="+mn-ea"/>
                    <a:cs typeface="+mn-cs"/>
                    <a:sym typeface="Calibri"/>
                  </a:defRPr>
                </a:pPr>
              </a:p>
            </p:txBody>
          </p:sp>
        </p:grpSp>
        <p:sp>
          <p:nvSpPr>
            <p:cNvPr id="249" name="Cycling"/>
            <p:cNvSpPr/>
            <p:nvPr/>
          </p:nvSpPr>
          <p:spPr>
            <a:xfrm>
              <a:off x="2191857" y="25909"/>
              <a:ext cx="908068" cy="8100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058" y="0"/>
                  </a:moveTo>
                  <a:cubicBezTo>
                    <a:pt x="15522" y="0"/>
                    <a:pt x="14986" y="228"/>
                    <a:pt x="14577" y="687"/>
                  </a:cubicBezTo>
                  <a:cubicBezTo>
                    <a:pt x="13759" y="1604"/>
                    <a:pt x="13759" y="3090"/>
                    <a:pt x="14577" y="4007"/>
                  </a:cubicBezTo>
                  <a:cubicBezTo>
                    <a:pt x="15395" y="4924"/>
                    <a:pt x="16722" y="4924"/>
                    <a:pt x="17540" y="4007"/>
                  </a:cubicBezTo>
                  <a:cubicBezTo>
                    <a:pt x="18358" y="3090"/>
                    <a:pt x="18358" y="1604"/>
                    <a:pt x="17540" y="687"/>
                  </a:cubicBezTo>
                  <a:cubicBezTo>
                    <a:pt x="17131" y="228"/>
                    <a:pt x="16594" y="0"/>
                    <a:pt x="16058" y="0"/>
                  </a:cubicBezTo>
                  <a:close/>
                  <a:moveTo>
                    <a:pt x="12138" y="2917"/>
                  </a:moveTo>
                  <a:cubicBezTo>
                    <a:pt x="11771" y="2888"/>
                    <a:pt x="11391" y="3000"/>
                    <a:pt x="11073" y="3267"/>
                  </a:cubicBezTo>
                  <a:lnTo>
                    <a:pt x="6456" y="7143"/>
                  </a:lnTo>
                  <a:cubicBezTo>
                    <a:pt x="5753" y="7734"/>
                    <a:pt x="5611" y="8852"/>
                    <a:pt x="6137" y="9640"/>
                  </a:cubicBezTo>
                  <a:cubicBezTo>
                    <a:pt x="6183" y="9708"/>
                    <a:pt x="6232" y="9771"/>
                    <a:pt x="6284" y="9830"/>
                  </a:cubicBezTo>
                  <a:cubicBezTo>
                    <a:pt x="6364" y="9939"/>
                    <a:pt x="6457" y="10038"/>
                    <a:pt x="6569" y="10117"/>
                  </a:cubicBezTo>
                  <a:lnTo>
                    <a:pt x="9983" y="12501"/>
                  </a:lnTo>
                  <a:lnTo>
                    <a:pt x="9575" y="17898"/>
                  </a:lnTo>
                  <a:cubicBezTo>
                    <a:pt x="9520" y="18618"/>
                    <a:pt x="9998" y="19250"/>
                    <a:pt x="10640" y="19311"/>
                  </a:cubicBezTo>
                  <a:cubicBezTo>
                    <a:pt x="10673" y="19314"/>
                    <a:pt x="10706" y="19317"/>
                    <a:pt x="10739" y="19317"/>
                  </a:cubicBezTo>
                  <a:cubicBezTo>
                    <a:pt x="11339" y="19317"/>
                    <a:pt x="11849" y="18801"/>
                    <a:pt x="11900" y="18119"/>
                  </a:cubicBezTo>
                  <a:lnTo>
                    <a:pt x="12369" y="11924"/>
                  </a:lnTo>
                  <a:cubicBezTo>
                    <a:pt x="12406" y="11434"/>
                    <a:pt x="12197" y="10963"/>
                    <a:pt x="11824" y="10704"/>
                  </a:cubicBezTo>
                  <a:lnTo>
                    <a:pt x="9477" y="9065"/>
                  </a:lnTo>
                  <a:lnTo>
                    <a:pt x="12970" y="6133"/>
                  </a:lnTo>
                  <a:lnTo>
                    <a:pt x="14799" y="9271"/>
                  </a:lnTo>
                  <a:lnTo>
                    <a:pt x="18649" y="9271"/>
                  </a:lnTo>
                  <a:cubicBezTo>
                    <a:pt x="19059" y="9271"/>
                    <a:pt x="19391" y="8899"/>
                    <a:pt x="19391" y="8439"/>
                  </a:cubicBezTo>
                  <a:cubicBezTo>
                    <a:pt x="19391" y="7979"/>
                    <a:pt x="19059" y="7607"/>
                    <a:pt x="18649" y="7607"/>
                  </a:cubicBezTo>
                  <a:lnTo>
                    <a:pt x="15603" y="7607"/>
                  </a:lnTo>
                  <a:lnTo>
                    <a:pt x="13473" y="3950"/>
                  </a:lnTo>
                  <a:cubicBezTo>
                    <a:pt x="13427" y="3838"/>
                    <a:pt x="13369" y="3729"/>
                    <a:pt x="13301" y="3626"/>
                  </a:cubicBezTo>
                  <a:cubicBezTo>
                    <a:pt x="13260" y="3565"/>
                    <a:pt x="13216" y="3508"/>
                    <a:pt x="13169" y="3454"/>
                  </a:cubicBezTo>
                  <a:cubicBezTo>
                    <a:pt x="13159" y="3442"/>
                    <a:pt x="13148" y="3432"/>
                    <a:pt x="13137" y="3420"/>
                  </a:cubicBezTo>
                  <a:cubicBezTo>
                    <a:pt x="12861" y="3118"/>
                    <a:pt x="12506" y="2946"/>
                    <a:pt x="12138" y="2917"/>
                  </a:cubicBezTo>
                  <a:close/>
                  <a:moveTo>
                    <a:pt x="4190" y="12207"/>
                  </a:moveTo>
                  <a:cubicBezTo>
                    <a:pt x="1880" y="12207"/>
                    <a:pt x="0" y="14315"/>
                    <a:pt x="0" y="16905"/>
                  </a:cubicBezTo>
                  <a:cubicBezTo>
                    <a:pt x="0" y="19494"/>
                    <a:pt x="1880" y="21600"/>
                    <a:pt x="4190" y="21600"/>
                  </a:cubicBezTo>
                  <a:cubicBezTo>
                    <a:pt x="6500" y="21600"/>
                    <a:pt x="8378" y="19494"/>
                    <a:pt x="8378" y="16905"/>
                  </a:cubicBezTo>
                  <a:cubicBezTo>
                    <a:pt x="8378" y="14315"/>
                    <a:pt x="6500" y="12207"/>
                    <a:pt x="4190" y="12207"/>
                  </a:cubicBezTo>
                  <a:close/>
                  <a:moveTo>
                    <a:pt x="17410" y="12207"/>
                  </a:moveTo>
                  <a:cubicBezTo>
                    <a:pt x="15100" y="12207"/>
                    <a:pt x="13222" y="14315"/>
                    <a:pt x="13222" y="16905"/>
                  </a:cubicBezTo>
                  <a:cubicBezTo>
                    <a:pt x="13222" y="19494"/>
                    <a:pt x="15100" y="21600"/>
                    <a:pt x="17410" y="21600"/>
                  </a:cubicBezTo>
                  <a:cubicBezTo>
                    <a:pt x="19720" y="21600"/>
                    <a:pt x="21600" y="19494"/>
                    <a:pt x="21600" y="16905"/>
                  </a:cubicBezTo>
                  <a:cubicBezTo>
                    <a:pt x="21600" y="14315"/>
                    <a:pt x="19720" y="12207"/>
                    <a:pt x="17410" y="12207"/>
                  </a:cubicBezTo>
                  <a:close/>
                  <a:moveTo>
                    <a:pt x="4190" y="13872"/>
                  </a:moveTo>
                  <a:cubicBezTo>
                    <a:pt x="5681" y="13872"/>
                    <a:pt x="6893" y="15233"/>
                    <a:pt x="6893" y="16905"/>
                  </a:cubicBezTo>
                  <a:cubicBezTo>
                    <a:pt x="6893" y="18576"/>
                    <a:pt x="5681" y="19935"/>
                    <a:pt x="4190" y="19935"/>
                  </a:cubicBezTo>
                  <a:cubicBezTo>
                    <a:pt x="2699" y="19935"/>
                    <a:pt x="1485" y="18576"/>
                    <a:pt x="1485" y="16905"/>
                  </a:cubicBezTo>
                  <a:cubicBezTo>
                    <a:pt x="1485" y="15233"/>
                    <a:pt x="2699" y="13872"/>
                    <a:pt x="4190" y="13872"/>
                  </a:cubicBezTo>
                  <a:close/>
                  <a:moveTo>
                    <a:pt x="17410" y="13872"/>
                  </a:moveTo>
                  <a:cubicBezTo>
                    <a:pt x="18901" y="13872"/>
                    <a:pt x="20115" y="15233"/>
                    <a:pt x="20115" y="16905"/>
                  </a:cubicBezTo>
                  <a:cubicBezTo>
                    <a:pt x="20115" y="18576"/>
                    <a:pt x="18901" y="19935"/>
                    <a:pt x="17410" y="19935"/>
                  </a:cubicBezTo>
                  <a:cubicBezTo>
                    <a:pt x="15919" y="19935"/>
                    <a:pt x="14707" y="18576"/>
                    <a:pt x="14707" y="16905"/>
                  </a:cubicBezTo>
                  <a:cubicBezTo>
                    <a:pt x="14707" y="15233"/>
                    <a:pt x="15919" y="13872"/>
                    <a:pt x="17410" y="13872"/>
                  </a:cubicBezTo>
                  <a:close/>
                </a:path>
              </a:pathLst>
            </a:custGeom>
            <a:solidFill>
              <a:srgbClr val="FFFFFF"/>
            </a:solidFill>
            <a:ln w="25400" cap="flat">
              <a:solidFill>
                <a:schemeClr val="accent1"/>
              </a:solidFill>
              <a:prstDash val="solid"/>
              <a:round/>
            </a:ln>
            <a:effectLst/>
          </p:spPr>
          <p:txBody>
            <a:bodyPr wrap="square" lIns="45718" tIns="45718" rIns="45718" bIns="45718" numCol="1" anchor="ctr">
              <a:noAutofit/>
            </a:bodyPr>
            <a:lstStyle/>
            <a:p>
              <a:pPr/>
            </a:p>
          </p:txBody>
        </p:sp>
      </p:grpSp>
      <p:grpSp>
        <p:nvGrpSpPr>
          <p:cNvPr id="254" name="Group"/>
          <p:cNvGrpSpPr/>
          <p:nvPr/>
        </p:nvGrpSpPr>
        <p:grpSpPr>
          <a:xfrm>
            <a:off x="2759284" y="2126256"/>
            <a:ext cx="3681319" cy="564125"/>
            <a:chOff x="0" y="0"/>
            <a:chExt cx="3681317" cy="564123"/>
          </a:xfrm>
        </p:grpSpPr>
        <p:sp>
          <p:nvSpPr>
            <p:cNvPr id="251" name="-3 People"/>
            <p:cNvSpPr txBox="1"/>
            <p:nvPr/>
          </p:nvSpPr>
          <p:spPr>
            <a:xfrm>
              <a:off x="939389" y="115519"/>
              <a:ext cx="2211545" cy="333086"/>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a:latin typeface="+mn-lt"/>
                  <a:ea typeface="+mn-ea"/>
                  <a:cs typeface="+mn-cs"/>
                  <a:sym typeface="Calibri"/>
                </a:defRPr>
              </a:lvl1pPr>
            </a:lstStyle>
            <a:p>
              <a:pPr/>
              <a:r>
                <a:t>-Reduction in Pumping</a:t>
              </a:r>
            </a:p>
          </p:txBody>
        </p:sp>
        <p:sp>
          <p:nvSpPr>
            <p:cNvPr id="252" name="Arrow"/>
            <p:cNvSpPr/>
            <p:nvPr/>
          </p:nvSpPr>
          <p:spPr>
            <a:xfrm>
              <a:off x="0" y="229637"/>
              <a:ext cx="789690" cy="181056"/>
            </a:xfrm>
            <a:prstGeom prst="rightArrow">
              <a:avLst>
                <a:gd name="adj1" fmla="val 32000"/>
                <a:gd name="adj2" fmla="val 331782"/>
              </a:avLst>
            </a:prstGeom>
            <a:solidFill>
              <a:srgbClr val="FFFFFF"/>
            </a:solidFill>
            <a:ln w="12700" cap="flat">
              <a:solidFill>
                <a:schemeClr val="accent1"/>
              </a:solidFill>
              <a:prstDash val="solid"/>
              <a:miter lim="800000"/>
            </a:ln>
            <a:effectLst/>
          </p:spPr>
          <p:txBody>
            <a:bodyPr wrap="square" lIns="45718" tIns="45718" rIns="45718" bIns="45718" numCol="1" anchor="ctr">
              <a:noAutofit/>
            </a:bodyPr>
            <a:lstStyle/>
            <a:p>
              <a:pPr>
                <a:defRPr>
                  <a:latin typeface="+mn-lt"/>
                  <a:ea typeface="+mn-ea"/>
                  <a:cs typeface="+mn-cs"/>
                  <a:sym typeface="Calibri"/>
                </a:defRPr>
              </a:pPr>
            </a:p>
          </p:txBody>
        </p:sp>
        <p:pic>
          <p:nvPicPr>
            <p:cNvPr id="253" name="Partner of your success Partner of your success" descr="Partner of your success Partner of your success"/>
            <p:cNvPicPr>
              <a:picLocks noChangeAspect="1"/>
            </p:cNvPicPr>
            <p:nvPr/>
          </p:nvPicPr>
          <p:blipFill>
            <a:blip r:embed="rId6">
              <a:extLst/>
            </a:blip>
            <a:stretch>
              <a:fillRect/>
            </a:stretch>
          </p:blipFill>
          <p:spPr>
            <a:xfrm>
              <a:off x="879889" y="0"/>
              <a:ext cx="2801429" cy="564124"/>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54"/>
                                        </p:tgtEl>
                                        <p:attrNameLst>
                                          <p:attrName>style.visibility</p:attrName>
                                        </p:attrNameLst>
                                      </p:cBhvr>
                                      <p:to>
                                        <p:strVal val="visible"/>
                                      </p:to>
                                    </p:set>
                                    <p:anim calcmode="lin" valueType="num">
                                      <p:cBhvr>
                                        <p:cTn id="7" dur="1000" fill="hold"/>
                                        <p:tgtEl>
                                          <p:spTgt spid="254"/>
                                        </p:tgtEl>
                                        <p:attrNameLst>
                                          <p:attrName>ppt_x</p:attrName>
                                        </p:attrNameLst>
                                      </p:cBhvr>
                                      <p:tavLst>
                                        <p:tav tm="0">
                                          <p:val>
                                            <p:strVal val="0-#ppt_w/2"/>
                                          </p:val>
                                        </p:tav>
                                        <p:tav tm="100000">
                                          <p:val>
                                            <p:strVal val="#ppt_x"/>
                                          </p:val>
                                        </p:tav>
                                      </p:tavLst>
                                    </p:anim>
                                    <p:anim calcmode="lin" valueType="num">
                                      <p:cBhvr>
                                        <p:cTn id="8" dur="1000" fill="hold"/>
                                        <p:tgtEl>
                                          <p:spTgt spid="2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229"/>
                                        </p:tgtEl>
                                        <p:attrNameLst>
                                          <p:attrName>style.visibility</p:attrName>
                                        </p:attrNameLst>
                                      </p:cBhvr>
                                      <p:to>
                                        <p:strVal val="visible"/>
                                      </p:to>
                                    </p:set>
                                    <p:anim calcmode="lin" valueType="num">
                                      <p:cBhvr>
                                        <p:cTn id="13" dur="1000" fill="hold"/>
                                        <p:tgtEl>
                                          <p:spTgt spid="229"/>
                                        </p:tgtEl>
                                        <p:attrNameLst>
                                          <p:attrName>ppt_x</p:attrName>
                                        </p:attrNameLst>
                                      </p:cBhvr>
                                      <p:tavLst>
                                        <p:tav tm="0">
                                          <p:val>
                                            <p:strVal val="0-#ppt_w/2"/>
                                          </p:val>
                                        </p:tav>
                                        <p:tav tm="100000">
                                          <p:val>
                                            <p:strVal val="#ppt_x"/>
                                          </p:val>
                                        </p:tav>
                                      </p:tavLst>
                                    </p:anim>
                                    <p:anim calcmode="lin" valueType="num">
                                      <p:cBhvr>
                                        <p:cTn id="14" dur="1000" fill="hold"/>
                                        <p:tgtEl>
                                          <p:spTgt spid="2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 grpId="3" fill="hold">
                                  <p:stCondLst>
                                    <p:cond delay="0"/>
                                  </p:stCondLst>
                                  <p:iterate type="el" backwards="0">
                                    <p:tmAbs val="0"/>
                                  </p:iterate>
                                  <p:childTnLst>
                                    <p:set>
                                      <p:cBhvr>
                                        <p:cTn id="18" fill="hold"/>
                                        <p:tgtEl>
                                          <p:spTgt spid="225"/>
                                        </p:tgtEl>
                                        <p:attrNameLst>
                                          <p:attrName>style.visibility</p:attrName>
                                        </p:attrNameLst>
                                      </p:cBhvr>
                                      <p:to>
                                        <p:strVal val="visible"/>
                                      </p:to>
                                    </p:set>
                                    <p:anim calcmode="lin" valueType="num">
                                      <p:cBhvr>
                                        <p:cTn id="19" dur="1000" fill="hold"/>
                                        <p:tgtEl>
                                          <p:spTgt spid="225"/>
                                        </p:tgtEl>
                                        <p:attrNameLst>
                                          <p:attrName>ppt_x</p:attrName>
                                        </p:attrNameLst>
                                      </p:cBhvr>
                                      <p:tavLst>
                                        <p:tav tm="0">
                                          <p:val>
                                            <p:strVal val="0-#ppt_w/2"/>
                                          </p:val>
                                        </p:tav>
                                        <p:tav tm="100000">
                                          <p:val>
                                            <p:strVal val="#ppt_x"/>
                                          </p:val>
                                        </p:tav>
                                      </p:tavLst>
                                    </p:anim>
                                    <p:anim calcmode="lin" valueType="num">
                                      <p:cBhvr>
                                        <p:cTn id="20" dur="1000" fill="hold"/>
                                        <p:tgtEl>
                                          <p:spTgt spid="2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 grpId="4" fill="hold">
                                  <p:stCondLst>
                                    <p:cond delay="0"/>
                                  </p:stCondLst>
                                  <p:iterate type="el" backwards="0">
                                    <p:tmAbs val="0"/>
                                  </p:iterate>
                                  <p:childTnLst>
                                    <p:set>
                                      <p:cBhvr>
                                        <p:cTn id="24" fill="hold"/>
                                        <p:tgtEl>
                                          <p:spTgt spid="234"/>
                                        </p:tgtEl>
                                        <p:attrNameLst>
                                          <p:attrName>style.visibility</p:attrName>
                                        </p:attrNameLst>
                                      </p:cBhvr>
                                      <p:to>
                                        <p:strVal val="visible"/>
                                      </p:to>
                                    </p:set>
                                    <p:anim calcmode="lin" valueType="num">
                                      <p:cBhvr>
                                        <p:cTn id="25" dur="1000" fill="hold"/>
                                        <p:tgtEl>
                                          <p:spTgt spid="234"/>
                                        </p:tgtEl>
                                        <p:attrNameLst>
                                          <p:attrName>ppt_x</p:attrName>
                                        </p:attrNameLst>
                                      </p:cBhvr>
                                      <p:tavLst>
                                        <p:tav tm="0">
                                          <p:val>
                                            <p:strVal val="0-#ppt_w/2"/>
                                          </p:val>
                                        </p:tav>
                                        <p:tav tm="100000">
                                          <p:val>
                                            <p:strVal val="#ppt_x"/>
                                          </p:val>
                                        </p:tav>
                                      </p:tavLst>
                                    </p:anim>
                                    <p:anim calcmode="lin" valueType="num">
                                      <p:cBhvr>
                                        <p:cTn id="26" dur="1000" fill="hold"/>
                                        <p:tgtEl>
                                          <p:spTgt spid="23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8" presetID="2" grpId="5" fill="hold">
                                  <p:stCondLst>
                                    <p:cond delay="0"/>
                                  </p:stCondLst>
                                  <p:iterate type="el" backwards="0">
                                    <p:tmAbs val="0"/>
                                  </p:iterate>
                                  <p:childTnLst>
                                    <p:set>
                                      <p:cBhvr>
                                        <p:cTn id="30" fill="hold"/>
                                        <p:tgtEl>
                                          <p:spTgt spid="238"/>
                                        </p:tgtEl>
                                        <p:attrNameLst>
                                          <p:attrName>style.visibility</p:attrName>
                                        </p:attrNameLst>
                                      </p:cBhvr>
                                      <p:to>
                                        <p:strVal val="visible"/>
                                      </p:to>
                                    </p:set>
                                    <p:anim calcmode="lin" valueType="num">
                                      <p:cBhvr>
                                        <p:cTn id="31" dur="1000" fill="hold"/>
                                        <p:tgtEl>
                                          <p:spTgt spid="238"/>
                                        </p:tgtEl>
                                        <p:attrNameLst>
                                          <p:attrName>ppt_x</p:attrName>
                                        </p:attrNameLst>
                                      </p:cBhvr>
                                      <p:tavLst>
                                        <p:tav tm="0">
                                          <p:val>
                                            <p:strVal val="0-#ppt_w/2"/>
                                          </p:val>
                                        </p:tav>
                                        <p:tav tm="100000">
                                          <p:val>
                                            <p:strVal val="#ppt_x"/>
                                          </p:val>
                                        </p:tav>
                                      </p:tavLst>
                                    </p:anim>
                                    <p:anim calcmode="lin" valueType="num">
                                      <p:cBhvr>
                                        <p:cTn id="32" dur="1000" fill="hold"/>
                                        <p:tgtEl>
                                          <p:spTgt spid="23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 grpId="6" fill="hold">
                                  <p:stCondLst>
                                    <p:cond delay="0"/>
                                  </p:stCondLst>
                                  <p:iterate type="el" backwards="0">
                                    <p:tmAbs val="0"/>
                                  </p:iterate>
                                  <p:childTnLst>
                                    <p:set>
                                      <p:cBhvr>
                                        <p:cTn id="36" fill="hold"/>
                                        <p:tgtEl>
                                          <p:spTgt spid="243"/>
                                        </p:tgtEl>
                                        <p:attrNameLst>
                                          <p:attrName>style.visibility</p:attrName>
                                        </p:attrNameLst>
                                      </p:cBhvr>
                                      <p:to>
                                        <p:strVal val="visible"/>
                                      </p:to>
                                    </p:set>
                                    <p:anim calcmode="lin" valueType="num">
                                      <p:cBhvr>
                                        <p:cTn id="37" dur="1000" fill="hold"/>
                                        <p:tgtEl>
                                          <p:spTgt spid="243"/>
                                        </p:tgtEl>
                                        <p:attrNameLst>
                                          <p:attrName>ppt_x</p:attrName>
                                        </p:attrNameLst>
                                      </p:cBhvr>
                                      <p:tavLst>
                                        <p:tav tm="0">
                                          <p:val>
                                            <p:strVal val="0-#ppt_w/2"/>
                                          </p:val>
                                        </p:tav>
                                        <p:tav tm="100000">
                                          <p:val>
                                            <p:strVal val="#ppt_x"/>
                                          </p:val>
                                        </p:tav>
                                      </p:tavLst>
                                    </p:anim>
                                    <p:anim calcmode="lin" valueType="num">
                                      <p:cBhvr>
                                        <p:cTn id="38" dur="1000" fill="hold"/>
                                        <p:tgtEl>
                                          <p:spTgt spid="24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path" nodeType="clickEffect" presetSubtype="0" presetID="-1" grpId="7" accel="50000" decel="50000" fill="hold">
                                  <p:stCondLst>
                                    <p:cond delay="0"/>
                                  </p:stCondLst>
                                  <p:childTnLst>
                                    <p:animMotion path="M 0.000000 0.000000 L 0.993550 -0.000000" origin="layout" pathEditMode="relative">
                                      <p:cBhvr>
                                        <p:cTn id="42" dur="2000" fill="hold"/>
                                        <p:tgtEl>
                                          <p:spTgt spid="250"/>
                                        </p:tgtEl>
                                        <p:attrNameLst>
                                          <p:attrName>ppt_x</p:attrName>
                                          <p:attrName>ppt_y</p:attrName>
                                        </p:attrNameLst>
                                      </p:cBhvr>
                                    </p:animMotion>
                                  </p:childTnLst>
                                </p:cTn>
                              </p:par>
                            </p:childTnLst>
                          </p:cTn>
                        </p:par>
                        <p:par>
                          <p:cTn id="43" fill="hold">
                            <p:stCondLst>
                              <p:cond delay="0"/>
                            </p:stCondLst>
                            <p:childTnLst>
                              <p:par>
                                <p:cTn id="44" presetClass="emph" nodeType="withEffect" presetSubtype="0" presetID="6" grpId="8" accel="50000" decel="50000" fill="hold">
                                  <p:stCondLst>
                                    <p:cond delay="0"/>
                                  </p:stCondLst>
                                  <p:childTnLst>
                                    <p:animScale>
                                      <p:cBhvr>
                                        <p:cTn id="45" dur="2000" fill="hold"/>
                                        <p:tgtEl>
                                          <p:spTgt spid="250"/>
                                        </p:tgtEl>
                                      </p:cBhvr>
                                      <p:by x="100000" y="100000"/>
                                    </p:animScale>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9" grpId="2"/>
      <p:bldP build="whole" bldLvl="1" animBg="1" rev="0" advAuto="0" spid="254" grpId="1"/>
      <p:bldP build="whole" bldLvl="1" animBg="1" rev="0" advAuto="0" spid="250" grpId="8"/>
      <p:bldP build="whole" bldLvl="1" animBg="1" rev="0" advAuto="0" spid="243" grpId="6"/>
      <p:bldP build="whole" bldLvl="1" animBg="1" rev="0" advAuto="0" spid="234" grpId="4"/>
      <p:bldP build="whole" bldLvl="1" animBg="1" rev="0" advAuto="0" spid="238" grpId="5"/>
      <p:bldP build="whole" bldLvl="1" animBg="1" rev="0" advAuto="0" spid="225" grpId="3"/>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atOff val="-3547"/>
            <a:lumOff val="-10352"/>
          </a:schemeClr>
        </a:solidFill>
      </p:bgPr>
    </p:bg>
    <p:spTree>
      <p:nvGrpSpPr>
        <p:cNvPr id="1" name=""/>
        <p:cNvGrpSpPr/>
        <p:nvPr/>
      </p:nvGrpSpPr>
      <p:grpSpPr>
        <a:xfrm>
          <a:off x="0" y="0"/>
          <a:ext cx="0" cy="0"/>
          <a:chOff x="0" y="0"/>
          <a:chExt cx="0" cy="0"/>
        </a:xfrm>
      </p:grpSpPr>
      <p:grpSp>
        <p:nvGrpSpPr>
          <p:cNvPr id="259" name="Group"/>
          <p:cNvGrpSpPr/>
          <p:nvPr/>
        </p:nvGrpSpPr>
        <p:grpSpPr>
          <a:xfrm>
            <a:off x="201395" y="1212442"/>
            <a:ext cx="3681319" cy="564125"/>
            <a:chOff x="0" y="0"/>
            <a:chExt cx="3681317" cy="564123"/>
          </a:xfrm>
        </p:grpSpPr>
        <p:sp>
          <p:nvSpPr>
            <p:cNvPr id="256" name="-3 People"/>
            <p:cNvSpPr txBox="1"/>
            <p:nvPr/>
          </p:nvSpPr>
          <p:spPr>
            <a:xfrm>
              <a:off x="939389" y="115519"/>
              <a:ext cx="2211545" cy="333086"/>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a:latin typeface="+mn-lt"/>
                  <a:ea typeface="+mn-ea"/>
                  <a:cs typeface="+mn-cs"/>
                  <a:sym typeface="Calibri"/>
                </a:defRPr>
              </a:lvl1pPr>
            </a:lstStyle>
            <a:p>
              <a:pPr/>
              <a:r>
                <a:t>-Reduction in Pumping</a:t>
              </a:r>
            </a:p>
          </p:txBody>
        </p:sp>
        <p:sp>
          <p:nvSpPr>
            <p:cNvPr id="257" name="Arrow"/>
            <p:cNvSpPr/>
            <p:nvPr/>
          </p:nvSpPr>
          <p:spPr>
            <a:xfrm>
              <a:off x="0" y="229637"/>
              <a:ext cx="789690" cy="181056"/>
            </a:xfrm>
            <a:prstGeom prst="rightArrow">
              <a:avLst>
                <a:gd name="adj1" fmla="val 32000"/>
                <a:gd name="adj2" fmla="val 331782"/>
              </a:avLst>
            </a:prstGeom>
            <a:solidFill>
              <a:srgbClr val="FFFFFF"/>
            </a:solidFill>
            <a:ln w="12700" cap="flat">
              <a:solidFill>
                <a:schemeClr val="accent1"/>
              </a:solidFill>
              <a:prstDash val="solid"/>
              <a:miter lim="800000"/>
            </a:ln>
            <a:effectLst/>
          </p:spPr>
          <p:txBody>
            <a:bodyPr wrap="square" lIns="45718" tIns="45718" rIns="45718" bIns="45718" numCol="1" anchor="ctr">
              <a:noAutofit/>
            </a:bodyPr>
            <a:lstStyle/>
            <a:p>
              <a:pPr>
                <a:defRPr>
                  <a:latin typeface="+mn-lt"/>
                  <a:ea typeface="+mn-ea"/>
                  <a:cs typeface="+mn-cs"/>
                  <a:sym typeface="Calibri"/>
                </a:defRPr>
              </a:pPr>
            </a:p>
          </p:txBody>
        </p:sp>
        <p:pic>
          <p:nvPicPr>
            <p:cNvPr id="258" name="Partner of your success Partner of your success" descr="Partner of your success Partner of your success"/>
            <p:cNvPicPr>
              <a:picLocks noChangeAspect="1"/>
            </p:cNvPicPr>
            <p:nvPr/>
          </p:nvPicPr>
          <p:blipFill>
            <a:blip r:embed="rId2">
              <a:extLst/>
            </a:blip>
            <a:stretch>
              <a:fillRect/>
            </a:stretch>
          </p:blipFill>
          <p:spPr>
            <a:xfrm>
              <a:off x="879889" y="0"/>
              <a:ext cx="2801429" cy="564124"/>
            </a:xfrm>
            <a:prstGeom prst="rect">
              <a:avLst/>
            </a:prstGeom>
            <a:ln w="12700" cap="flat">
              <a:noFill/>
              <a:miter lim="400000"/>
            </a:ln>
            <a:effectLst/>
          </p:spPr>
        </p:pic>
      </p:grpSp>
      <p:grpSp>
        <p:nvGrpSpPr>
          <p:cNvPr id="265" name="Commission Incentives and Bonuses"/>
          <p:cNvGrpSpPr/>
          <p:nvPr/>
        </p:nvGrpSpPr>
        <p:grpSpPr>
          <a:xfrm>
            <a:off x="484159" y="117237"/>
            <a:ext cx="3613813" cy="819523"/>
            <a:chOff x="0" y="0"/>
            <a:chExt cx="3613812" cy="819521"/>
          </a:xfrm>
        </p:grpSpPr>
        <p:sp>
          <p:nvSpPr>
            <p:cNvPr id="260" name="Commission Incentives and Bonuses"/>
            <p:cNvSpPr txBox="1"/>
            <p:nvPr/>
          </p:nvSpPr>
          <p:spPr>
            <a:xfrm>
              <a:off x="17364" y="38099"/>
              <a:ext cx="3579085" cy="781422"/>
            </a:xfrm>
            <a:prstGeom prst="rect">
              <a:avLst/>
            </a:prstGeom>
            <a:solidFill>
              <a:schemeClr val="accent2">
                <a:satOff val="-18194"/>
                <a:lumOff val="-11215"/>
              </a:schemeClr>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p>
              <a:pPr defTabSz="457200">
                <a:spcBef>
                  <a:spcPts val="1200"/>
                </a:spcBef>
                <a:defRPr b="1" sz="3200">
                  <a:solidFill>
                    <a:srgbClr val="FFFFFF"/>
                  </a:solidFill>
                  <a:latin typeface="Times Roman"/>
                  <a:ea typeface="Times Roman"/>
                  <a:cs typeface="Times Roman"/>
                  <a:sym typeface="Times Roman"/>
                </a:defRPr>
              </a:pPr>
            </a:p>
          </p:txBody>
        </p:sp>
        <p:grpSp>
          <p:nvGrpSpPr>
            <p:cNvPr id="263" name="Group"/>
            <p:cNvGrpSpPr/>
            <p:nvPr/>
          </p:nvGrpSpPr>
          <p:grpSpPr>
            <a:xfrm>
              <a:off x="17364" y="38099"/>
              <a:ext cx="3434125" cy="588384"/>
              <a:chOff x="0" y="0"/>
              <a:chExt cx="3434123" cy="588383"/>
            </a:xfrm>
          </p:grpSpPr>
          <p:sp>
            <p:nvSpPr>
              <p:cNvPr id="261" name="How you earn"/>
              <p:cNvSpPr txBox="1"/>
              <p:nvPr/>
            </p:nvSpPr>
            <p:spPr>
              <a:xfrm>
                <a:off x="33733" y="6689"/>
                <a:ext cx="3400391" cy="449469"/>
              </a:xfrm>
              <a:prstGeom prst="rect">
                <a:avLst/>
              </a:prstGeom>
              <a:solidFill>
                <a:schemeClr val="accent2"/>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defRPr sz="3000">
                    <a:solidFill>
                      <a:srgbClr val="FFFFFF"/>
                    </a:solidFill>
                    <a:latin typeface="+mn-lt"/>
                    <a:ea typeface="+mn-ea"/>
                    <a:cs typeface="+mn-cs"/>
                    <a:sym typeface="Calibri"/>
                  </a:defRPr>
                </a:lvl1pPr>
              </a:lstStyle>
              <a:p>
                <a:pPr/>
                <a:r>
                  <a:t>Mitigation Measures</a:t>
                </a:r>
              </a:p>
            </p:txBody>
          </p:sp>
          <p:pic>
            <p:nvPicPr>
              <p:cNvPr id="262" name="How you earn How you earn" descr="How you earn How you earn"/>
              <p:cNvPicPr>
                <a:picLocks noChangeAspect="1"/>
              </p:cNvPicPr>
              <p:nvPr/>
            </p:nvPicPr>
            <p:blipFill>
              <a:blip r:embed="rId3">
                <a:extLst/>
              </a:blip>
              <a:stretch>
                <a:fillRect/>
              </a:stretch>
            </p:blipFill>
            <p:spPr>
              <a:xfrm>
                <a:off x="0" y="0"/>
                <a:ext cx="1749196" cy="588384"/>
              </a:xfrm>
              <a:prstGeom prst="rect">
                <a:avLst/>
              </a:prstGeom>
              <a:ln w="12700" cap="flat">
                <a:noFill/>
                <a:miter lim="400000"/>
              </a:ln>
              <a:effectLst/>
            </p:spPr>
          </p:pic>
        </p:grpSp>
        <p:pic>
          <p:nvPicPr>
            <p:cNvPr id="264" name="Commission Incentives and Bonuses Commission Incentives and Bonuses" descr="Commission Incentives and Bonuses Commission Incentives and Bonuses"/>
            <p:cNvPicPr>
              <a:picLocks noChangeAspect="0"/>
            </p:cNvPicPr>
            <p:nvPr/>
          </p:nvPicPr>
          <p:blipFill>
            <a:blip r:embed="rId4">
              <a:extLst/>
            </a:blip>
            <a:stretch>
              <a:fillRect/>
            </a:stretch>
          </p:blipFill>
          <p:spPr>
            <a:xfrm>
              <a:off x="0" y="-1"/>
              <a:ext cx="3613813" cy="726443"/>
            </a:xfrm>
            <a:prstGeom prst="rect">
              <a:avLst/>
            </a:prstGeom>
            <a:ln w="12700" cap="flat">
              <a:noFill/>
              <a:miter lim="400000"/>
            </a:ln>
            <a:effectLst/>
          </p:spPr>
        </p:pic>
      </p:grpSp>
      <p:grpSp>
        <p:nvGrpSpPr>
          <p:cNvPr id="268" name="Group"/>
          <p:cNvGrpSpPr/>
          <p:nvPr/>
        </p:nvGrpSpPr>
        <p:grpSpPr>
          <a:xfrm>
            <a:off x="4025473" y="1212442"/>
            <a:ext cx="8119785" cy="5581456"/>
            <a:chOff x="0" y="0"/>
            <a:chExt cx="8119784" cy="5581455"/>
          </a:xfrm>
        </p:grpSpPr>
        <p:pic>
          <p:nvPicPr>
            <p:cNvPr id="266" name="Image" descr="Image"/>
            <p:cNvPicPr>
              <a:picLocks noChangeAspect="1"/>
            </p:cNvPicPr>
            <p:nvPr/>
          </p:nvPicPr>
          <p:blipFill>
            <a:blip r:embed="rId5">
              <a:extLst/>
            </a:blip>
            <a:stretch>
              <a:fillRect/>
            </a:stretch>
          </p:blipFill>
          <p:spPr>
            <a:xfrm>
              <a:off x="8873" y="0"/>
              <a:ext cx="8110912" cy="5353201"/>
            </a:xfrm>
            <a:prstGeom prst="rect">
              <a:avLst/>
            </a:prstGeom>
            <a:ln w="12700" cap="flat">
              <a:noFill/>
              <a:miter lim="400000"/>
            </a:ln>
            <a:effectLst/>
          </p:spPr>
        </p:pic>
        <p:sp>
          <p:nvSpPr>
            <p:cNvPr id="267" name="This figure was uploaded by Qi Li"/>
            <p:cNvSpPr txBox="1"/>
            <p:nvPr/>
          </p:nvSpPr>
          <p:spPr>
            <a:xfrm>
              <a:off x="0" y="5292633"/>
              <a:ext cx="2733026" cy="2888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defTabSz="457200">
                <a:defRPr sz="1400">
                  <a:solidFill>
                    <a:srgbClr val="333333"/>
                  </a:solidFill>
                  <a:latin typeface="Arial"/>
                  <a:ea typeface="Arial"/>
                  <a:cs typeface="Arial"/>
                  <a:sym typeface="Arial"/>
                </a:defRPr>
              </a:pPr>
              <a:r>
                <a:t>This figure was uploaded by </a:t>
              </a:r>
              <a:r>
                <a:rPr u="sng">
                  <a:solidFill>
                    <a:srgbClr val="000000"/>
                  </a:solidFill>
                  <a:hlinkClick r:id="rId6" invalidUrl="" action="" tgtFrame="" tooltip="" history="1" highlightClick="0" endSnd="0"/>
                </a:rPr>
                <a:t>Qi Li</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68"/>
                                        </p:tgtEl>
                                        <p:attrNameLst>
                                          <p:attrName>style.visibility</p:attrName>
                                        </p:attrNameLst>
                                      </p:cBhvr>
                                      <p:to>
                                        <p:strVal val="visible"/>
                                      </p:to>
                                    </p:set>
                                    <p:anim calcmode="lin" valueType="num">
                                      <p:cBhvr>
                                        <p:cTn id="7" dur="1000" fill="hold"/>
                                        <p:tgtEl>
                                          <p:spTgt spid="268"/>
                                        </p:tgtEl>
                                        <p:attrNameLst>
                                          <p:attrName>ppt_x</p:attrName>
                                        </p:attrNameLst>
                                      </p:cBhvr>
                                      <p:tavLst>
                                        <p:tav tm="0">
                                          <p:val>
                                            <p:strVal val="0-#ppt_w/2"/>
                                          </p:val>
                                        </p:tav>
                                        <p:tav tm="100000">
                                          <p:val>
                                            <p:strVal val="#ppt_x"/>
                                          </p:val>
                                        </p:tav>
                                      </p:tavLst>
                                    </p:anim>
                                    <p:anim calcmode="lin" valueType="num">
                                      <p:cBhvr>
                                        <p:cTn id="8" dur="1000" fill="hold"/>
                                        <p:tgtEl>
                                          <p:spTgt spid="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8"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atOff val="-3547"/>
            <a:lumOff val="-10352"/>
          </a:schemeClr>
        </a:solidFill>
      </p:bgPr>
    </p:bg>
    <p:spTree>
      <p:nvGrpSpPr>
        <p:cNvPr id="1" name=""/>
        <p:cNvGrpSpPr/>
        <p:nvPr/>
      </p:nvGrpSpPr>
      <p:grpSpPr>
        <a:xfrm>
          <a:off x="0" y="0"/>
          <a:ext cx="0" cy="0"/>
          <a:chOff x="0" y="0"/>
          <a:chExt cx="0" cy="0"/>
        </a:xfrm>
      </p:grpSpPr>
      <p:grpSp>
        <p:nvGrpSpPr>
          <p:cNvPr id="275" name="Commission Incentives and Bonuses"/>
          <p:cNvGrpSpPr/>
          <p:nvPr/>
        </p:nvGrpSpPr>
        <p:grpSpPr>
          <a:xfrm>
            <a:off x="484159" y="117237"/>
            <a:ext cx="3613813" cy="819523"/>
            <a:chOff x="0" y="0"/>
            <a:chExt cx="3613812" cy="819521"/>
          </a:xfrm>
        </p:grpSpPr>
        <p:sp>
          <p:nvSpPr>
            <p:cNvPr id="270" name="Commission Incentives and Bonuses"/>
            <p:cNvSpPr txBox="1"/>
            <p:nvPr/>
          </p:nvSpPr>
          <p:spPr>
            <a:xfrm>
              <a:off x="17364" y="38099"/>
              <a:ext cx="3579085" cy="781422"/>
            </a:xfrm>
            <a:prstGeom prst="rect">
              <a:avLst/>
            </a:prstGeom>
            <a:solidFill>
              <a:schemeClr val="accent2">
                <a:satOff val="-18194"/>
                <a:lumOff val="-11215"/>
              </a:schemeClr>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p>
              <a:pPr defTabSz="457200">
                <a:spcBef>
                  <a:spcPts val="1200"/>
                </a:spcBef>
                <a:defRPr b="1" sz="3200">
                  <a:solidFill>
                    <a:srgbClr val="FFFFFF"/>
                  </a:solidFill>
                  <a:latin typeface="Times Roman"/>
                  <a:ea typeface="Times Roman"/>
                  <a:cs typeface="Times Roman"/>
                  <a:sym typeface="Times Roman"/>
                </a:defRPr>
              </a:pPr>
            </a:p>
          </p:txBody>
        </p:sp>
        <p:grpSp>
          <p:nvGrpSpPr>
            <p:cNvPr id="273" name="Group"/>
            <p:cNvGrpSpPr/>
            <p:nvPr/>
          </p:nvGrpSpPr>
          <p:grpSpPr>
            <a:xfrm>
              <a:off x="17364" y="38099"/>
              <a:ext cx="3434125" cy="588384"/>
              <a:chOff x="0" y="0"/>
              <a:chExt cx="3434123" cy="588383"/>
            </a:xfrm>
          </p:grpSpPr>
          <p:sp>
            <p:nvSpPr>
              <p:cNvPr id="271" name="How you earn"/>
              <p:cNvSpPr txBox="1"/>
              <p:nvPr/>
            </p:nvSpPr>
            <p:spPr>
              <a:xfrm>
                <a:off x="33733" y="6689"/>
                <a:ext cx="3400391" cy="449469"/>
              </a:xfrm>
              <a:prstGeom prst="rect">
                <a:avLst/>
              </a:prstGeom>
              <a:solidFill>
                <a:schemeClr val="accent2"/>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defRPr sz="3000">
                    <a:solidFill>
                      <a:srgbClr val="FFFFFF"/>
                    </a:solidFill>
                    <a:latin typeface="+mn-lt"/>
                    <a:ea typeface="+mn-ea"/>
                    <a:cs typeface="+mn-cs"/>
                    <a:sym typeface="Calibri"/>
                  </a:defRPr>
                </a:lvl1pPr>
              </a:lstStyle>
              <a:p>
                <a:pPr/>
                <a:r>
                  <a:t>Mitigation Measures</a:t>
                </a:r>
              </a:p>
            </p:txBody>
          </p:sp>
          <p:pic>
            <p:nvPicPr>
              <p:cNvPr id="272" name="How you earn How you earn" descr="How you earn How you earn"/>
              <p:cNvPicPr>
                <a:picLocks noChangeAspect="1"/>
              </p:cNvPicPr>
              <p:nvPr/>
            </p:nvPicPr>
            <p:blipFill>
              <a:blip r:embed="rId2">
                <a:extLst/>
              </a:blip>
              <a:stretch>
                <a:fillRect/>
              </a:stretch>
            </p:blipFill>
            <p:spPr>
              <a:xfrm>
                <a:off x="0" y="0"/>
                <a:ext cx="1749196" cy="588384"/>
              </a:xfrm>
              <a:prstGeom prst="rect">
                <a:avLst/>
              </a:prstGeom>
              <a:ln w="12700" cap="flat">
                <a:noFill/>
                <a:miter lim="400000"/>
              </a:ln>
              <a:effectLst/>
            </p:spPr>
          </p:pic>
        </p:grpSp>
        <p:pic>
          <p:nvPicPr>
            <p:cNvPr id="274" name="Commission Incentives and Bonuses Commission Incentives and Bonuses" descr="Commission Incentives and Bonuses Commission Incentives and Bonuses"/>
            <p:cNvPicPr>
              <a:picLocks noChangeAspect="0"/>
            </p:cNvPicPr>
            <p:nvPr/>
          </p:nvPicPr>
          <p:blipFill>
            <a:blip r:embed="rId3">
              <a:extLst/>
            </a:blip>
            <a:stretch>
              <a:fillRect/>
            </a:stretch>
          </p:blipFill>
          <p:spPr>
            <a:xfrm>
              <a:off x="0" y="-1"/>
              <a:ext cx="3613813" cy="726443"/>
            </a:xfrm>
            <a:prstGeom prst="rect">
              <a:avLst/>
            </a:prstGeom>
            <a:ln w="12700" cap="flat">
              <a:noFill/>
              <a:miter lim="400000"/>
            </a:ln>
            <a:effectLst/>
          </p:spPr>
        </p:pic>
      </p:grpSp>
      <p:grpSp>
        <p:nvGrpSpPr>
          <p:cNvPr id="279" name="Group"/>
          <p:cNvGrpSpPr/>
          <p:nvPr/>
        </p:nvGrpSpPr>
        <p:grpSpPr>
          <a:xfrm>
            <a:off x="242811" y="1162689"/>
            <a:ext cx="3709411" cy="719420"/>
            <a:chOff x="0" y="0"/>
            <a:chExt cx="3709410" cy="719419"/>
          </a:xfrm>
        </p:grpSpPr>
        <p:sp>
          <p:nvSpPr>
            <p:cNvPr id="276" name="Partner of your success"/>
            <p:cNvSpPr txBox="1"/>
            <p:nvPr/>
          </p:nvSpPr>
          <p:spPr>
            <a:xfrm>
              <a:off x="946082" y="77416"/>
              <a:ext cx="2669043" cy="642004"/>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defTabSz="457200">
                <a:spcBef>
                  <a:spcPts val="1200"/>
                </a:spcBef>
                <a:defRPr sz="1600">
                  <a:latin typeface="Times Roman"/>
                  <a:ea typeface="Times Roman"/>
                  <a:cs typeface="Times Roman"/>
                  <a:sym typeface="Times Roman"/>
                </a:defRPr>
              </a:lvl1pPr>
            </a:lstStyle>
            <a:p>
              <a:pPr/>
              <a:r>
                <a:t>Rearranging of Pumping Wells </a:t>
              </a:r>
              <a:endParaRPr sz="1200"/>
            </a:p>
          </p:txBody>
        </p:sp>
        <p:pic>
          <p:nvPicPr>
            <p:cNvPr id="277" name="Partner of your success Partner of your success" descr="Partner of your success Partner of your success"/>
            <p:cNvPicPr>
              <a:picLocks noChangeAspect="1"/>
            </p:cNvPicPr>
            <p:nvPr/>
          </p:nvPicPr>
          <p:blipFill>
            <a:blip r:embed="rId4">
              <a:extLst/>
            </a:blip>
            <a:stretch>
              <a:fillRect/>
            </a:stretch>
          </p:blipFill>
          <p:spPr>
            <a:xfrm>
              <a:off x="907982" y="0"/>
              <a:ext cx="2801429" cy="564124"/>
            </a:xfrm>
            <a:prstGeom prst="rect">
              <a:avLst/>
            </a:prstGeom>
            <a:ln w="12700" cap="flat">
              <a:noFill/>
              <a:miter lim="400000"/>
            </a:ln>
            <a:effectLst/>
          </p:spPr>
        </p:pic>
        <p:sp>
          <p:nvSpPr>
            <p:cNvPr id="278" name="Arrow"/>
            <p:cNvSpPr/>
            <p:nvPr/>
          </p:nvSpPr>
          <p:spPr>
            <a:xfrm>
              <a:off x="0" y="191534"/>
              <a:ext cx="789690" cy="181056"/>
            </a:xfrm>
            <a:prstGeom prst="rightArrow">
              <a:avLst>
                <a:gd name="adj1" fmla="val 32000"/>
                <a:gd name="adj2" fmla="val 331782"/>
              </a:avLst>
            </a:prstGeom>
            <a:solidFill>
              <a:srgbClr val="FFFFFF"/>
            </a:solidFill>
            <a:ln w="12700" cap="flat">
              <a:solidFill>
                <a:schemeClr val="accent1"/>
              </a:solidFill>
              <a:prstDash val="solid"/>
              <a:miter lim="800000"/>
            </a:ln>
            <a:effectLst/>
          </p:spPr>
          <p:txBody>
            <a:bodyPr wrap="square" lIns="45718" tIns="45718" rIns="45718" bIns="45718" numCol="1" anchor="ctr">
              <a:noAutofit/>
            </a:bodyPr>
            <a:lstStyle/>
            <a:p>
              <a:pPr>
                <a:defRPr>
                  <a:latin typeface="+mn-lt"/>
                  <a:ea typeface="+mn-ea"/>
                  <a:cs typeface="+mn-cs"/>
                  <a:sym typeface="Calibri"/>
                </a:defRPr>
              </a:pPr>
            </a:p>
          </p:txBody>
        </p:sp>
      </p:grpSp>
      <p:pic>
        <p:nvPicPr>
          <p:cNvPr id="280" name="Screenshot 2021-09-21 at 8.16.31 PM.png" descr="Screenshot 2021-09-21 at 8.16.31 PM.png"/>
          <p:cNvPicPr>
            <a:picLocks noChangeAspect="1"/>
          </p:cNvPicPr>
          <p:nvPr/>
        </p:nvPicPr>
        <p:blipFill>
          <a:blip r:embed="rId5">
            <a:extLst/>
          </a:blip>
          <a:stretch>
            <a:fillRect/>
          </a:stretch>
        </p:blipFill>
        <p:spPr>
          <a:xfrm>
            <a:off x="3656510" y="2108037"/>
            <a:ext cx="8391241" cy="4599786"/>
          </a:xfrm>
          <a:prstGeom prst="rect">
            <a:avLst/>
          </a:prstGeom>
          <a:ln w="12700">
            <a:miter lim="400000"/>
          </a:ln>
        </p:spPr>
      </p:pic>
      <p:sp>
        <p:nvSpPr>
          <p:cNvPr id="281" name="Water Fountain"/>
          <p:cNvSpPr/>
          <p:nvPr/>
        </p:nvSpPr>
        <p:spPr>
          <a:xfrm>
            <a:off x="1307613" y="4487820"/>
            <a:ext cx="1119445" cy="13911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434" y="0"/>
                </a:moveTo>
                <a:cubicBezTo>
                  <a:pt x="12738" y="0"/>
                  <a:pt x="12042" y="214"/>
                  <a:pt x="11511" y="641"/>
                </a:cubicBezTo>
                <a:cubicBezTo>
                  <a:pt x="10449" y="1496"/>
                  <a:pt x="10449" y="2882"/>
                  <a:pt x="11511" y="3736"/>
                </a:cubicBezTo>
                <a:cubicBezTo>
                  <a:pt x="12573" y="4591"/>
                  <a:pt x="14295" y="4591"/>
                  <a:pt x="15357" y="3736"/>
                </a:cubicBezTo>
                <a:cubicBezTo>
                  <a:pt x="16419" y="2882"/>
                  <a:pt x="16419" y="1496"/>
                  <a:pt x="15357" y="641"/>
                </a:cubicBezTo>
                <a:cubicBezTo>
                  <a:pt x="14826" y="214"/>
                  <a:pt x="14130" y="0"/>
                  <a:pt x="13434" y="0"/>
                </a:cubicBezTo>
                <a:close/>
                <a:moveTo>
                  <a:pt x="8284" y="2565"/>
                </a:moveTo>
                <a:cubicBezTo>
                  <a:pt x="7942" y="2581"/>
                  <a:pt x="7600" y="2657"/>
                  <a:pt x="7281" y="2800"/>
                </a:cubicBezTo>
                <a:lnTo>
                  <a:pt x="1208" y="5516"/>
                </a:lnTo>
                <a:cubicBezTo>
                  <a:pt x="503" y="5832"/>
                  <a:pt x="79" y="6397"/>
                  <a:pt x="11" y="6998"/>
                </a:cubicBezTo>
                <a:lnTo>
                  <a:pt x="0" y="7003"/>
                </a:lnTo>
                <a:lnTo>
                  <a:pt x="0" y="7184"/>
                </a:lnTo>
                <a:cubicBezTo>
                  <a:pt x="0" y="7187"/>
                  <a:pt x="0" y="7189"/>
                  <a:pt x="0" y="7192"/>
                </a:cubicBezTo>
                <a:lnTo>
                  <a:pt x="0" y="20339"/>
                </a:lnTo>
                <a:cubicBezTo>
                  <a:pt x="0" y="21035"/>
                  <a:pt x="702" y="21600"/>
                  <a:pt x="1567" y="21600"/>
                </a:cubicBezTo>
                <a:cubicBezTo>
                  <a:pt x="2431" y="21600"/>
                  <a:pt x="3133" y="21035"/>
                  <a:pt x="3133" y="20339"/>
                </a:cubicBezTo>
                <a:lnTo>
                  <a:pt x="3133" y="8947"/>
                </a:lnTo>
                <a:cubicBezTo>
                  <a:pt x="3255" y="8912"/>
                  <a:pt x="3375" y="8873"/>
                  <a:pt x="3492" y="8821"/>
                </a:cubicBezTo>
                <a:lnTo>
                  <a:pt x="8424" y="6613"/>
                </a:lnTo>
                <a:lnTo>
                  <a:pt x="8424" y="9102"/>
                </a:lnTo>
                <a:cubicBezTo>
                  <a:pt x="8424" y="9333"/>
                  <a:pt x="8528" y="9556"/>
                  <a:pt x="8718" y="9728"/>
                </a:cubicBezTo>
                <a:lnTo>
                  <a:pt x="11169" y="11963"/>
                </a:lnTo>
                <a:cubicBezTo>
                  <a:pt x="11401" y="12174"/>
                  <a:pt x="11725" y="12282"/>
                  <a:pt x="12050" y="12282"/>
                </a:cubicBezTo>
                <a:cubicBezTo>
                  <a:pt x="12326" y="12282"/>
                  <a:pt x="12604" y="12204"/>
                  <a:pt x="12828" y="12045"/>
                </a:cubicBezTo>
                <a:cubicBezTo>
                  <a:pt x="13314" y="11700"/>
                  <a:pt x="13360" y="11102"/>
                  <a:pt x="12931" y="10711"/>
                </a:cubicBezTo>
                <a:lnTo>
                  <a:pt x="10773" y="8745"/>
                </a:lnTo>
                <a:lnTo>
                  <a:pt x="10773" y="4762"/>
                </a:lnTo>
                <a:cubicBezTo>
                  <a:pt x="10773" y="4721"/>
                  <a:pt x="10764" y="4681"/>
                  <a:pt x="10758" y="4641"/>
                </a:cubicBezTo>
                <a:cubicBezTo>
                  <a:pt x="10805" y="4269"/>
                  <a:pt x="10717" y="3885"/>
                  <a:pt x="10475" y="3534"/>
                </a:cubicBezTo>
                <a:cubicBezTo>
                  <a:pt x="10081" y="2963"/>
                  <a:pt x="9375" y="2621"/>
                  <a:pt x="8623" y="2568"/>
                </a:cubicBezTo>
                <a:cubicBezTo>
                  <a:pt x="8511" y="2560"/>
                  <a:pt x="8397" y="2560"/>
                  <a:pt x="8284" y="2565"/>
                </a:cubicBezTo>
                <a:close/>
                <a:moveTo>
                  <a:pt x="15544" y="4890"/>
                </a:moveTo>
                <a:cubicBezTo>
                  <a:pt x="15326" y="4877"/>
                  <a:pt x="15151" y="5007"/>
                  <a:pt x="15135" y="5181"/>
                </a:cubicBezTo>
                <a:cubicBezTo>
                  <a:pt x="15118" y="5354"/>
                  <a:pt x="15292" y="5506"/>
                  <a:pt x="15508" y="5520"/>
                </a:cubicBezTo>
                <a:cubicBezTo>
                  <a:pt x="15520" y="5521"/>
                  <a:pt x="15532" y="5522"/>
                  <a:pt x="15544" y="5522"/>
                </a:cubicBezTo>
                <a:cubicBezTo>
                  <a:pt x="15744" y="5521"/>
                  <a:pt x="15915" y="5398"/>
                  <a:pt x="15934" y="5235"/>
                </a:cubicBezTo>
                <a:cubicBezTo>
                  <a:pt x="15953" y="5061"/>
                  <a:pt x="15795" y="4908"/>
                  <a:pt x="15579" y="4892"/>
                </a:cubicBezTo>
                <a:lnTo>
                  <a:pt x="15544" y="4890"/>
                </a:lnTo>
                <a:close/>
                <a:moveTo>
                  <a:pt x="14053" y="5056"/>
                </a:moveTo>
                <a:cubicBezTo>
                  <a:pt x="14002" y="5055"/>
                  <a:pt x="13950" y="5061"/>
                  <a:pt x="13900" y="5078"/>
                </a:cubicBezTo>
                <a:cubicBezTo>
                  <a:pt x="13895" y="5079"/>
                  <a:pt x="13881" y="5085"/>
                  <a:pt x="13876" y="5086"/>
                </a:cubicBezTo>
                <a:cubicBezTo>
                  <a:pt x="13682" y="5156"/>
                  <a:pt x="13598" y="5338"/>
                  <a:pt x="13681" y="5496"/>
                </a:cubicBezTo>
                <a:cubicBezTo>
                  <a:pt x="13745" y="5615"/>
                  <a:pt x="13891" y="5685"/>
                  <a:pt x="14044" y="5685"/>
                </a:cubicBezTo>
                <a:cubicBezTo>
                  <a:pt x="14094" y="5685"/>
                  <a:pt x="14145" y="5679"/>
                  <a:pt x="14193" y="5663"/>
                </a:cubicBezTo>
                <a:cubicBezTo>
                  <a:pt x="14394" y="5598"/>
                  <a:pt x="14490" y="5415"/>
                  <a:pt x="14409" y="5253"/>
                </a:cubicBezTo>
                <a:cubicBezTo>
                  <a:pt x="14348" y="5132"/>
                  <a:pt x="14205" y="5058"/>
                  <a:pt x="14053" y="5056"/>
                </a:cubicBezTo>
                <a:close/>
                <a:moveTo>
                  <a:pt x="17007" y="5270"/>
                </a:moveTo>
                <a:cubicBezTo>
                  <a:pt x="16857" y="5251"/>
                  <a:pt x="16701" y="5304"/>
                  <a:pt x="16615" y="5415"/>
                </a:cubicBezTo>
                <a:cubicBezTo>
                  <a:pt x="16501" y="5563"/>
                  <a:pt x="16557" y="5757"/>
                  <a:pt x="16741" y="5849"/>
                </a:cubicBezTo>
                <a:lnTo>
                  <a:pt x="16764" y="5862"/>
                </a:lnTo>
                <a:cubicBezTo>
                  <a:pt x="16829" y="5895"/>
                  <a:pt x="16901" y="5910"/>
                  <a:pt x="16972" y="5910"/>
                </a:cubicBezTo>
                <a:cubicBezTo>
                  <a:pt x="17102" y="5910"/>
                  <a:pt x="17231" y="5858"/>
                  <a:pt x="17305" y="5763"/>
                </a:cubicBezTo>
                <a:cubicBezTo>
                  <a:pt x="17420" y="5615"/>
                  <a:pt x="17365" y="5420"/>
                  <a:pt x="17181" y="5327"/>
                </a:cubicBezTo>
                <a:lnTo>
                  <a:pt x="17154" y="5314"/>
                </a:lnTo>
                <a:cubicBezTo>
                  <a:pt x="17108" y="5291"/>
                  <a:pt x="17058" y="5276"/>
                  <a:pt x="17007" y="5270"/>
                </a:cubicBezTo>
                <a:close/>
                <a:moveTo>
                  <a:pt x="18110" y="6109"/>
                </a:moveTo>
                <a:cubicBezTo>
                  <a:pt x="18012" y="6098"/>
                  <a:pt x="17908" y="6118"/>
                  <a:pt x="17821" y="6170"/>
                </a:cubicBezTo>
                <a:cubicBezTo>
                  <a:pt x="17648" y="6273"/>
                  <a:pt x="17617" y="6475"/>
                  <a:pt x="17746" y="6615"/>
                </a:cubicBezTo>
                <a:cubicBezTo>
                  <a:pt x="17822" y="6698"/>
                  <a:pt x="17940" y="6742"/>
                  <a:pt x="18060" y="6742"/>
                </a:cubicBezTo>
                <a:cubicBezTo>
                  <a:pt x="18141" y="6742"/>
                  <a:pt x="18223" y="6723"/>
                  <a:pt x="18293" y="6681"/>
                </a:cubicBezTo>
                <a:cubicBezTo>
                  <a:pt x="18467" y="6577"/>
                  <a:pt x="18503" y="6379"/>
                  <a:pt x="18375" y="6239"/>
                </a:cubicBezTo>
                <a:cubicBezTo>
                  <a:pt x="18374" y="6238"/>
                  <a:pt x="18367" y="6231"/>
                  <a:pt x="18366" y="6230"/>
                </a:cubicBezTo>
                <a:cubicBezTo>
                  <a:pt x="18302" y="6161"/>
                  <a:pt x="18208" y="6119"/>
                  <a:pt x="18110" y="6109"/>
                </a:cubicBezTo>
                <a:close/>
                <a:moveTo>
                  <a:pt x="14139" y="7104"/>
                </a:moveTo>
                <a:cubicBezTo>
                  <a:pt x="13363" y="7098"/>
                  <a:pt x="11811" y="7192"/>
                  <a:pt x="11811" y="8049"/>
                </a:cubicBezTo>
                <a:cubicBezTo>
                  <a:pt x="11811" y="8049"/>
                  <a:pt x="11812" y="8507"/>
                  <a:pt x="12889" y="9413"/>
                </a:cubicBezTo>
                <a:lnTo>
                  <a:pt x="17326" y="13404"/>
                </a:lnTo>
                <a:lnTo>
                  <a:pt x="21600" y="13478"/>
                </a:lnTo>
                <a:lnTo>
                  <a:pt x="21600" y="7120"/>
                </a:lnTo>
                <a:lnTo>
                  <a:pt x="14568" y="7120"/>
                </a:lnTo>
                <a:cubicBezTo>
                  <a:pt x="14568" y="7120"/>
                  <a:pt x="14397" y="7107"/>
                  <a:pt x="14139" y="7104"/>
                </a:cubicBezTo>
                <a:close/>
              </a:path>
            </a:pathLst>
          </a:custGeom>
          <a:solidFill>
            <a:srgbClr val="FFFFFF"/>
          </a:solidFill>
          <a:ln w="25400">
            <a:solidFill>
              <a:schemeClr val="accent1"/>
            </a:solidFill>
          </a:ln>
        </p:spPr>
        <p:txBody>
          <a:bodyPr lIns="45718" tIns="45718" rIns="45718" bIns="45718" anchor="ctr"/>
          <a:lstStyle/>
          <a:p>
            <a:pPr/>
          </a:p>
        </p:txBody>
      </p:sp>
      <p:sp>
        <p:nvSpPr>
          <p:cNvPr id="282" name="Fig. Copyright at Manivannan Vengadesan Department of Geology, Anna University."/>
          <p:cNvSpPr txBox="1"/>
          <p:nvPr/>
        </p:nvSpPr>
        <p:spPr>
          <a:xfrm>
            <a:off x="9949348" y="39531"/>
            <a:ext cx="2188901" cy="599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066">
                <a:latin typeface="Times Roman"/>
                <a:ea typeface="Times Roman"/>
                <a:cs typeface="Times Roman"/>
                <a:sym typeface="Times Roman"/>
              </a:defRPr>
            </a:pPr>
            <a:r>
              <a:t>Fig. Copyright at Manivannan Vengadesan</a:t>
            </a:r>
            <a:r>
              <a:rPr sz="1200"/>
              <a:t> </a:t>
            </a:r>
            <a:r>
              <a:t>Department of Geology, Anna University.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80"/>
                                        </p:tgtEl>
                                        <p:attrNameLst>
                                          <p:attrName>style.visibility</p:attrName>
                                        </p:attrNameLst>
                                      </p:cBhvr>
                                      <p:to>
                                        <p:strVal val="visible"/>
                                      </p:to>
                                    </p:set>
                                    <p:anim calcmode="lin" valueType="num">
                                      <p:cBhvr>
                                        <p:cTn id="7" dur="1000" fill="hold"/>
                                        <p:tgtEl>
                                          <p:spTgt spid="280"/>
                                        </p:tgtEl>
                                        <p:attrNameLst>
                                          <p:attrName>ppt_x</p:attrName>
                                        </p:attrNameLst>
                                      </p:cBhvr>
                                      <p:tavLst>
                                        <p:tav tm="0">
                                          <p:val>
                                            <p:strVal val="0-#ppt_w/2"/>
                                          </p:val>
                                        </p:tav>
                                        <p:tav tm="100000">
                                          <p:val>
                                            <p:strVal val="#ppt_x"/>
                                          </p:val>
                                        </p:tav>
                                      </p:tavLst>
                                    </p:anim>
                                    <p:anim calcmode="lin" valueType="num">
                                      <p:cBhvr>
                                        <p:cTn id="8" dur="1000" fill="hold"/>
                                        <p:tgtEl>
                                          <p:spTgt spid="2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0" grpId="1"/>
    </p:bld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